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8" r:id="rId1"/>
    <p:sldMasterId id="2147483678" r:id="rId2"/>
  </p:sldMasterIdLst>
  <p:notesMasterIdLst>
    <p:notesMasterId r:id="rId15"/>
  </p:notesMasterIdLst>
  <p:sldIdLst>
    <p:sldId id="256" r:id="rId3"/>
    <p:sldId id="365" r:id="rId4"/>
    <p:sldId id="541" r:id="rId5"/>
    <p:sldId id="652" r:id="rId6"/>
    <p:sldId id="799" r:id="rId7"/>
    <p:sldId id="794" r:id="rId8"/>
    <p:sldId id="795" r:id="rId9"/>
    <p:sldId id="798" r:id="rId10"/>
    <p:sldId id="345" r:id="rId11"/>
    <p:sldId id="1156" r:id="rId12"/>
    <p:sldId id="797" r:id="rId13"/>
    <p:sldId id="753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D752727-3230-46D7-8ECF-34EAE3B36F0A}">
          <p14:sldIdLst>
            <p14:sldId id="256"/>
            <p14:sldId id="365"/>
            <p14:sldId id="541"/>
            <p14:sldId id="652"/>
            <p14:sldId id="799"/>
            <p14:sldId id="794"/>
            <p14:sldId id="795"/>
            <p14:sldId id="798"/>
            <p14:sldId id="345"/>
            <p14:sldId id="1156"/>
            <p14:sldId id="797"/>
            <p14:sldId id="75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midt, Laura L." initials="SLL" lastIdx="3" clrIdx="0">
    <p:extLst>
      <p:ext uri="{19B8F6BF-5375-455C-9EA6-DF929625EA0E}">
        <p15:presenceInfo xmlns:p15="http://schemas.microsoft.com/office/powerpoint/2012/main" userId="S-1-5-21-2075942658-753341057-817656539-46751" providerId="AD"/>
      </p:ext>
    </p:extLst>
  </p:cmAuthor>
  <p:cmAuthor id="2" name="Jadwidzic, Chantal M." initials="JCM" lastIdx="3" clrIdx="1">
    <p:extLst>
      <p:ext uri="{19B8F6BF-5375-455C-9EA6-DF929625EA0E}">
        <p15:presenceInfo xmlns:p15="http://schemas.microsoft.com/office/powerpoint/2012/main" userId="S::Chantal.Jadwidzic@cyber.gc.ca::d1d448bb-d53e-4fc3-97cf-6537f7fff82f" providerId="AD"/>
      </p:ext>
    </p:extLst>
  </p:cmAuthor>
  <p:cmAuthor id="3" name="Schmidt Eric, A" initials="SEA" lastIdx="14" clrIdx="2">
    <p:extLst>
      <p:ext uri="{19B8F6BF-5375-455C-9EA6-DF929625EA0E}">
        <p15:presenceInfo xmlns:p15="http://schemas.microsoft.com/office/powerpoint/2012/main" userId="S::Eric.Schmidt@cyber.gc.ca::dc45a12a-4587-4bd1-a3fb-b50f89a780dd" providerId="AD"/>
      </p:ext>
    </p:extLst>
  </p:cmAuthor>
  <p:cmAuthor id="4" name="Besner, Jason R" initials="BJR" lastIdx="3" clrIdx="3">
    <p:extLst>
      <p:ext uri="{19B8F6BF-5375-455C-9EA6-DF929625EA0E}">
        <p15:presenceInfo xmlns:p15="http://schemas.microsoft.com/office/powerpoint/2012/main" userId="S::Jason.Besner@cyber.gc.ca::bfd9bdff-03e0-4ee9-8bcb-d0ece0fd18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91BC"/>
    <a:srgbClr val="DF4B20"/>
    <a:srgbClr val="1F2A44"/>
    <a:srgbClr val="D72E33"/>
    <a:srgbClr val="DFE1DF"/>
    <a:srgbClr val="000000"/>
    <a:srgbClr val="DE4B20"/>
    <a:srgbClr val="3748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7" autoAdjust="0"/>
    <p:restoredTop sz="59079" autoAdjust="0"/>
  </p:normalViewPr>
  <p:slideViewPr>
    <p:cSldViewPr>
      <p:cViewPr varScale="1">
        <p:scale>
          <a:sx n="93" d="100"/>
          <a:sy n="93" d="100"/>
        </p:scale>
        <p:origin x="222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6C9F8-A304-458F-9F49-6A61C72DEED0}" type="datetimeFigureOut">
              <a:rPr lang="en-CA" smtClean="0"/>
              <a:t>2022-03-29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4F95D-854F-4BFA-877E-697CF6F4D11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5357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4F95D-854F-4BFA-877E-697CF6F4D112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8477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4F95D-854F-4BFA-877E-697CF6F4D112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7911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A172A-F981-4550-9914-AD5A84BB99F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3922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4F95D-854F-4BFA-877E-697CF6F4D112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027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CA" b="0" dirty="0">
              <a:solidFill>
                <a:srgbClr val="000000"/>
              </a:solidFill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4F95D-854F-4BFA-877E-697CF6F4D112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6871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0B30E-D471-4760-B0D5-9B844A2369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A5280-0F6B-428E-9362-330A6F387839}" type="slidenum">
              <a:rPr lang="en-US" smtClean="0"/>
              <a:t>3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DB5950E-FA36-412D-9C18-D6F89D3504D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21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14400">
              <a:buFont typeface="+mj-lt"/>
              <a:buNone/>
            </a:pP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0B30E-D471-4760-B0D5-9B844A2369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A5280-0F6B-428E-9362-330A6F387839}" type="slidenum">
              <a:rPr lang="en-US" smtClean="0"/>
              <a:t>4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DB5950E-FA36-412D-9C18-D6F89D3504D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58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14400">
              <a:buFont typeface="+mj-lt"/>
              <a:buNone/>
            </a:pP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0B30E-D471-4760-B0D5-9B844A2369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A5280-0F6B-428E-9362-330A6F387839}" type="slidenum">
              <a:rPr lang="en-US" smtClean="0"/>
              <a:t>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DB5950E-FA36-412D-9C18-D6F89D3504D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63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0B30E-D471-4760-B0D5-9B844A2369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A5280-0F6B-428E-9362-330A6F387839}" type="slidenum">
              <a:rPr lang="en-US" smtClean="0"/>
              <a:t>6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DB5950E-FA36-412D-9C18-D6F89D3504D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35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i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0B30E-D471-4760-B0D5-9B844A2369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A5280-0F6B-428E-9362-330A6F387839}" type="slidenum">
              <a:rPr lang="en-US" smtClean="0"/>
              <a:t>7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DB5950E-FA36-412D-9C18-D6F89D3504D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79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0B30E-D471-4760-B0D5-9B844A2369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A5280-0F6B-428E-9362-330A6F387839}" type="slidenum">
              <a:rPr lang="en-US" smtClean="0"/>
              <a:t>8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DB5950E-FA36-412D-9C18-D6F89D3504D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2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6D107-05B2-4514-8AC1-FD13E463356F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973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4722876"/>
            <a:ext cx="9144000" cy="420624"/>
          </a:xfrm>
          <a:prstGeom prst="rect">
            <a:avLst/>
          </a:prstGeom>
          <a:solidFill>
            <a:srgbClr val="1F2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16016" y="2038350"/>
            <a:ext cx="4248472" cy="18295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 i="0">
                <a:solidFill>
                  <a:srgbClr val="DFE1DF"/>
                </a:solidFill>
                <a:latin typeface="Rajdhani" panose="02000000000000000000" pitchFamily="2" charset="0"/>
                <a:cs typeface="Rajdhani" panose="020000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3657600" y="4876006"/>
            <a:ext cx="1828801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CA" sz="700" b="1" dirty="0">
                <a:solidFill>
                  <a:schemeClr val="bg1"/>
                </a:solidFill>
                <a:latin typeface="Helvetica" pitchFamily="34" charset="0"/>
              </a:rPr>
              <a:t>CERRID #######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57600" y="4731990"/>
            <a:ext cx="1828801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fld id="{35D626B2-6E6C-455B-A75E-0A26EDB1E798}" type="slidenum">
              <a:rPr lang="en-CA" sz="700" b="1" smtClean="0">
                <a:solidFill>
                  <a:schemeClr val="bg1"/>
                </a:solidFill>
                <a:latin typeface="Helvetica" pitchFamily="34" charset="0"/>
              </a:rPr>
              <a:t>‹#›</a:t>
            </a:fld>
            <a:endParaRPr lang="en-CA" sz="700" b="1" dirty="0">
              <a:solidFill>
                <a:schemeClr val="bg1"/>
              </a:solidFill>
              <a:latin typeface="Helvetica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124" y="4835179"/>
            <a:ext cx="887712" cy="2103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" y="4872808"/>
            <a:ext cx="1648067" cy="1624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3736" y="116632"/>
            <a:ext cx="8796530" cy="1737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CA" sz="9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UNCLASSIFIED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4722876"/>
            <a:ext cx="9144000" cy="420624"/>
          </a:xfrm>
          <a:prstGeom prst="rect">
            <a:avLst/>
          </a:prstGeom>
          <a:solidFill>
            <a:srgbClr val="1F2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324350"/>
            <a:ext cx="4511049" cy="30484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124" y="4835179"/>
            <a:ext cx="887712" cy="21031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32" y="4894416"/>
            <a:ext cx="2274367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690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125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" y="256032"/>
            <a:ext cx="8869680" cy="3657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768096"/>
            <a:ext cx="886968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0" y="4722876"/>
            <a:ext cx="9144000" cy="420624"/>
          </a:xfrm>
          <a:prstGeom prst="rect">
            <a:avLst/>
          </a:prstGeom>
          <a:solidFill>
            <a:srgbClr val="1F2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3657600" y="4922753"/>
            <a:ext cx="1828801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CA" sz="800" dirty="0">
                <a:solidFill>
                  <a:schemeClr val="bg1"/>
                </a:solidFill>
                <a:latin typeface="Helvetica" pitchFamily="34" charset="0"/>
              </a:rPr>
              <a:t>CERRID #######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0" y="4778737"/>
            <a:ext cx="1828801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CA" sz="800" dirty="0">
                <a:solidFill>
                  <a:schemeClr val="bg1"/>
                </a:solidFill>
                <a:latin typeface="Helvetica" pitchFamily="34" charset="0"/>
              </a:rPr>
              <a:t>PAGE </a:t>
            </a:r>
            <a:fld id="{35D626B2-6E6C-455B-A75E-0A26EDB1E798}" type="slidenum">
              <a:rPr lang="en-CA" sz="800" smtClean="0">
                <a:solidFill>
                  <a:schemeClr val="bg1"/>
                </a:solidFill>
                <a:latin typeface="Helvetica" pitchFamily="34" charset="0"/>
              </a:rPr>
              <a:t>‹#›</a:t>
            </a:fld>
            <a:endParaRPr lang="en-CA" sz="800" dirty="0">
              <a:solidFill>
                <a:schemeClr val="bg1"/>
              </a:solidFill>
              <a:latin typeface="Helvetic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124" y="4835179"/>
            <a:ext cx="887712" cy="2103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" y="4872808"/>
            <a:ext cx="1648067" cy="1624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3736" y="116632"/>
            <a:ext cx="8796530" cy="1737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CA" sz="900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>UNCLASSIFIED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4722876"/>
            <a:ext cx="9144000" cy="420624"/>
          </a:xfrm>
          <a:prstGeom prst="rect">
            <a:avLst/>
          </a:prstGeom>
          <a:solidFill>
            <a:srgbClr val="1F2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TextBox 18"/>
          <p:cNvSpPr txBox="1"/>
          <p:nvPr userDrawn="1"/>
        </p:nvSpPr>
        <p:spPr>
          <a:xfrm>
            <a:off x="3657600" y="4731990"/>
            <a:ext cx="1828801" cy="41151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35D626B2-6E6C-455B-A75E-0A26EDB1E798}" type="slidenum">
              <a:rPr lang="en-CA" sz="700" b="1" smtClean="0">
                <a:solidFill>
                  <a:schemeClr val="bg1"/>
                </a:solidFill>
                <a:latin typeface="Helvetica" pitchFamily="34" charset="0"/>
              </a:rPr>
              <a:pPr/>
              <a:t>‹#›</a:t>
            </a:fld>
            <a:endParaRPr lang="en-CA" sz="700" b="1" dirty="0">
              <a:solidFill>
                <a:schemeClr val="bg1"/>
              </a:solidFill>
              <a:latin typeface="Helvetica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124" y="4835179"/>
            <a:ext cx="887712" cy="2103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32" y="4894416"/>
            <a:ext cx="2274367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703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5"/>
            <a:ext cx="9144000" cy="51480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" y="256032"/>
            <a:ext cx="886968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FE1D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768096"/>
            <a:ext cx="8869680" cy="3886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0" y="4722876"/>
            <a:ext cx="9144000" cy="420624"/>
          </a:xfrm>
          <a:prstGeom prst="rect">
            <a:avLst/>
          </a:prstGeom>
          <a:solidFill>
            <a:srgbClr val="1F2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3657600" y="4922753"/>
            <a:ext cx="1828801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CA" sz="800" dirty="0">
                <a:solidFill>
                  <a:schemeClr val="bg1"/>
                </a:solidFill>
                <a:latin typeface="Helvetica" pitchFamily="34" charset="0"/>
              </a:rPr>
              <a:t>CERRID #######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0" y="4778737"/>
            <a:ext cx="1828801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CA" sz="800" dirty="0">
                <a:solidFill>
                  <a:schemeClr val="bg1"/>
                </a:solidFill>
                <a:latin typeface="Helvetica" pitchFamily="34" charset="0"/>
              </a:rPr>
              <a:t>PAGE </a:t>
            </a:r>
            <a:fld id="{35D626B2-6E6C-455B-A75E-0A26EDB1E798}" type="slidenum">
              <a:rPr lang="en-CA" sz="800" smtClean="0">
                <a:solidFill>
                  <a:schemeClr val="bg1"/>
                </a:solidFill>
                <a:latin typeface="Helvetica" pitchFamily="34" charset="0"/>
              </a:rPr>
              <a:t>‹#›</a:t>
            </a:fld>
            <a:endParaRPr lang="en-CA" sz="800" dirty="0">
              <a:solidFill>
                <a:schemeClr val="bg1"/>
              </a:solidFill>
              <a:latin typeface="Helvetic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124" y="4835179"/>
            <a:ext cx="887712" cy="2103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" y="4872808"/>
            <a:ext cx="1648067" cy="1624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3736" y="116632"/>
            <a:ext cx="8796530" cy="1737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CA" sz="9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UNCLASSIFIED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4722876"/>
            <a:ext cx="9144000" cy="420624"/>
          </a:xfrm>
          <a:prstGeom prst="rect">
            <a:avLst/>
          </a:prstGeom>
          <a:solidFill>
            <a:srgbClr val="1F2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TextBox 18"/>
          <p:cNvSpPr txBox="1"/>
          <p:nvPr userDrawn="1"/>
        </p:nvSpPr>
        <p:spPr>
          <a:xfrm>
            <a:off x="3657600" y="4731990"/>
            <a:ext cx="1828801" cy="4206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35D626B2-6E6C-455B-A75E-0A26EDB1E798}" type="slidenum">
              <a:rPr lang="en-CA" sz="700" b="1" smtClean="0">
                <a:solidFill>
                  <a:schemeClr val="bg1"/>
                </a:solidFill>
                <a:latin typeface="Helvetica" pitchFamily="34" charset="0"/>
              </a:rPr>
              <a:t>‹#›</a:t>
            </a:fld>
            <a:endParaRPr lang="en-CA" sz="700" b="1" dirty="0">
              <a:solidFill>
                <a:schemeClr val="bg1"/>
              </a:solidFill>
              <a:latin typeface="Helvetica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124" y="4835179"/>
            <a:ext cx="887712" cy="2103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32" y="4894416"/>
            <a:ext cx="2274367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828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4722876"/>
            <a:ext cx="9144000" cy="420624"/>
          </a:xfrm>
          <a:prstGeom prst="rect">
            <a:avLst/>
          </a:prstGeom>
          <a:solidFill>
            <a:srgbClr val="1F2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95800" y="2038350"/>
            <a:ext cx="4248472" cy="18295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 i="0">
                <a:solidFill>
                  <a:srgbClr val="DFE1DF"/>
                </a:solidFill>
                <a:latin typeface="Rajdhani" panose="02000000000000000000" pitchFamily="2" charset="0"/>
                <a:cs typeface="Rajdhani" panose="020000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3657600" y="4876006"/>
            <a:ext cx="1828801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CA" sz="700" b="1" dirty="0">
                <a:solidFill>
                  <a:schemeClr val="bg1"/>
                </a:solidFill>
                <a:latin typeface="Helvetica" pitchFamily="34" charset="0"/>
              </a:rPr>
              <a:t>CERRID #######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57600" y="4731990"/>
            <a:ext cx="1828801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fld id="{35D626B2-6E6C-455B-A75E-0A26EDB1E798}" type="slidenum">
              <a:rPr lang="en-CA" sz="700" b="1" smtClean="0">
                <a:solidFill>
                  <a:schemeClr val="bg1"/>
                </a:solidFill>
                <a:latin typeface="Helvetica" pitchFamily="34" charset="0"/>
              </a:rPr>
              <a:t>‹#›</a:t>
            </a:fld>
            <a:endParaRPr lang="en-CA" sz="700" b="1" dirty="0">
              <a:solidFill>
                <a:schemeClr val="bg1"/>
              </a:solidFill>
              <a:latin typeface="Helvetica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124" y="4835179"/>
            <a:ext cx="887712" cy="2103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" y="4872808"/>
            <a:ext cx="1648067" cy="1624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3736" y="116632"/>
            <a:ext cx="8796530" cy="1737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CA" sz="9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UNCLASSIFIED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4722876"/>
            <a:ext cx="9144000" cy="420624"/>
          </a:xfrm>
          <a:prstGeom prst="rect">
            <a:avLst/>
          </a:prstGeom>
          <a:solidFill>
            <a:srgbClr val="1F2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TextBox 19"/>
          <p:cNvSpPr txBox="1"/>
          <p:nvPr userDrawn="1"/>
        </p:nvSpPr>
        <p:spPr>
          <a:xfrm>
            <a:off x="3657600" y="4731990"/>
            <a:ext cx="1828801" cy="4206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35D626B2-6E6C-455B-A75E-0A26EDB1E798}" type="slidenum">
              <a:rPr lang="en-CA" sz="700" b="1" smtClean="0">
                <a:solidFill>
                  <a:schemeClr val="bg1"/>
                </a:solidFill>
                <a:latin typeface="Helvetica" pitchFamily="34" charset="0"/>
              </a:rPr>
              <a:t>‹#›</a:t>
            </a:fld>
            <a:endParaRPr lang="en-CA" sz="700" b="1" dirty="0">
              <a:solidFill>
                <a:schemeClr val="bg1"/>
              </a:solidFill>
              <a:latin typeface="Helvetica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324350"/>
            <a:ext cx="4511049" cy="30484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124" y="4835179"/>
            <a:ext cx="887712" cy="21031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32" y="4894416"/>
            <a:ext cx="2274367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231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" y="256032"/>
            <a:ext cx="8869680" cy="3657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768096"/>
            <a:ext cx="886968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0" y="4722876"/>
            <a:ext cx="9144000" cy="420624"/>
          </a:xfrm>
          <a:prstGeom prst="rect">
            <a:avLst/>
          </a:prstGeom>
          <a:solidFill>
            <a:srgbClr val="1F2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3657600" y="4922753"/>
            <a:ext cx="1828801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CA" sz="800" dirty="0">
                <a:solidFill>
                  <a:schemeClr val="bg1"/>
                </a:solidFill>
                <a:latin typeface="Helvetica" pitchFamily="34" charset="0"/>
              </a:rPr>
              <a:t>CERRID #######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0" y="4778737"/>
            <a:ext cx="1828801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CA" sz="800" dirty="0">
                <a:solidFill>
                  <a:schemeClr val="bg1"/>
                </a:solidFill>
                <a:latin typeface="Helvetica" pitchFamily="34" charset="0"/>
              </a:rPr>
              <a:t>PAGE </a:t>
            </a:r>
            <a:fld id="{35D626B2-6E6C-455B-A75E-0A26EDB1E798}" type="slidenum">
              <a:rPr lang="en-CA" sz="800" smtClean="0">
                <a:solidFill>
                  <a:schemeClr val="bg1"/>
                </a:solidFill>
                <a:latin typeface="Helvetica" pitchFamily="34" charset="0"/>
              </a:rPr>
              <a:t>‹#›</a:t>
            </a:fld>
            <a:endParaRPr lang="en-CA" sz="800" dirty="0">
              <a:solidFill>
                <a:schemeClr val="bg1"/>
              </a:solidFill>
              <a:latin typeface="Helvetic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124" y="4835179"/>
            <a:ext cx="887712" cy="2103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" y="4872808"/>
            <a:ext cx="1648067" cy="1624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3736" y="116632"/>
            <a:ext cx="8796530" cy="1737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CA" sz="900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>UNCLASSIFIED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4722876"/>
            <a:ext cx="9144000" cy="420624"/>
          </a:xfrm>
          <a:prstGeom prst="rect">
            <a:avLst/>
          </a:prstGeom>
          <a:solidFill>
            <a:srgbClr val="1F2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TextBox 18"/>
          <p:cNvSpPr txBox="1"/>
          <p:nvPr userDrawn="1"/>
        </p:nvSpPr>
        <p:spPr>
          <a:xfrm>
            <a:off x="3657600" y="4731990"/>
            <a:ext cx="1828801" cy="41151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35D626B2-6E6C-455B-A75E-0A26EDB1E798}" type="slidenum">
              <a:rPr lang="en-CA" sz="700" b="1" smtClean="0">
                <a:solidFill>
                  <a:schemeClr val="bg1"/>
                </a:solidFill>
                <a:latin typeface="Helvetica" pitchFamily="34" charset="0"/>
              </a:rPr>
              <a:t>‹#›</a:t>
            </a:fld>
            <a:endParaRPr lang="en-CA" sz="700" b="1" dirty="0">
              <a:solidFill>
                <a:schemeClr val="bg1"/>
              </a:solidFill>
              <a:latin typeface="Helvetica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124" y="4835179"/>
            <a:ext cx="887712" cy="2103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32" y="4894416"/>
            <a:ext cx="2274367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513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" y="256032"/>
            <a:ext cx="8869680" cy="3657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768096"/>
            <a:ext cx="886968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0" y="4722876"/>
            <a:ext cx="9144000" cy="420624"/>
          </a:xfrm>
          <a:prstGeom prst="rect">
            <a:avLst/>
          </a:prstGeom>
          <a:solidFill>
            <a:srgbClr val="1F2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3657600" y="4922753"/>
            <a:ext cx="1828801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CA" sz="800" dirty="0">
                <a:solidFill>
                  <a:schemeClr val="bg1"/>
                </a:solidFill>
                <a:latin typeface="Helvetica" pitchFamily="34" charset="0"/>
              </a:rPr>
              <a:t>CERRID #######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0" y="4778737"/>
            <a:ext cx="1828801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CA" sz="800" dirty="0">
                <a:solidFill>
                  <a:schemeClr val="bg1"/>
                </a:solidFill>
                <a:latin typeface="Helvetica" pitchFamily="34" charset="0"/>
              </a:rPr>
              <a:t>PAGE </a:t>
            </a:r>
            <a:fld id="{35D626B2-6E6C-455B-A75E-0A26EDB1E798}" type="slidenum">
              <a:rPr lang="en-CA" sz="800" smtClean="0">
                <a:solidFill>
                  <a:schemeClr val="bg1"/>
                </a:solidFill>
                <a:latin typeface="Helvetica" pitchFamily="34" charset="0"/>
              </a:rPr>
              <a:t>‹#›</a:t>
            </a:fld>
            <a:endParaRPr lang="en-CA" sz="800" dirty="0">
              <a:solidFill>
                <a:schemeClr val="bg1"/>
              </a:solidFill>
              <a:latin typeface="Helvetic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124" y="4835179"/>
            <a:ext cx="887712" cy="2103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" y="4872808"/>
            <a:ext cx="1648067" cy="1624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3736" y="116632"/>
            <a:ext cx="8796530" cy="1737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CA" sz="900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>UNCLASSIFIED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4722876"/>
            <a:ext cx="9144000" cy="420624"/>
          </a:xfrm>
          <a:prstGeom prst="rect">
            <a:avLst/>
          </a:prstGeom>
          <a:solidFill>
            <a:srgbClr val="1F2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TextBox 18"/>
          <p:cNvSpPr txBox="1"/>
          <p:nvPr userDrawn="1"/>
        </p:nvSpPr>
        <p:spPr>
          <a:xfrm>
            <a:off x="3657600" y="4731990"/>
            <a:ext cx="1828801" cy="4206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35D626B2-6E6C-455B-A75E-0A26EDB1E798}" type="slidenum">
              <a:rPr lang="en-CA" sz="700" b="1" smtClean="0">
                <a:solidFill>
                  <a:schemeClr val="bg1"/>
                </a:solidFill>
                <a:latin typeface="Helvetica" pitchFamily="34" charset="0"/>
              </a:rPr>
              <a:t>‹#›</a:t>
            </a:fld>
            <a:endParaRPr lang="en-CA" sz="700" b="1" dirty="0">
              <a:solidFill>
                <a:schemeClr val="bg1"/>
              </a:solidFill>
              <a:latin typeface="Helvetica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124" y="4835179"/>
            <a:ext cx="887712" cy="2103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32" y="4894416"/>
            <a:ext cx="2274367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696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" y="256032"/>
            <a:ext cx="8869680" cy="3657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768096"/>
            <a:ext cx="886968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0" y="4722876"/>
            <a:ext cx="9144000" cy="420624"/>
          </a:xfrm>
          <a:prstGeom prst="rect">
            <a:avLst/>
          </a:prstGeom>
          <a:solidFill>
            <a:srgbClr val="1F2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3657600" y="4922753"/>
            <a:ext cx="1828801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CA" sz="800" dirty="0">
                <a:solidFill>
                  <a:schemeClr val="bg1"/>
                </a:solidFill>
                <a:latin typeface="Helvetica" pitchFamily="34" charset="0"/>
              </a:rPr>
              <a:t>CERRID #######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0" y="4778737"/>
            <a:ext cx="1828801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CA" sz="800" dirty="0">
                <a:solidFill>
                  <a:schemeClr val="bg1"/>
                </a:solidFill>
                <a:latin typeface="Helvetica" pitchFamily="34" charset="0"/>
              </a:rPr>
              <a:t>PAGE </a:t>
            </a:r>
            <a:fld id="{35D626B2-6E6C-455B-A75E-0A26EDB1E798}" type="slidenum">
              <a:rPr lang="en-CA" sz="800" smtClean="0">
                <a:solidFill>
                  <a:schemeClr val="bg1"/>
                </a:solidFill>
                <a:latin typeface="Helvetica" pitchFamily="34" charset="0"/>
              </a:rPr>
              <a:t>‹#›</a:t>
            </a:fld>
            <a:endParaRPr lang="en-CA" sz="800" dirty="0">
              <a:solidFill>
                <a:schemeClr val="bg1"/>
              </a:solidFill>
              <a:latin typeface="Helvetic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124" y="4835179"/>
            <a:ext cx="887712" cy="2103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" y="4872808"/>
            <a:ext cx="1648067" cy="1624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3736" y="116632"/>
            <a:ext cx="8796530" cy="1737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CA" sz="900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>UNCLASSIFIED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4722876"/>
            <a:ext cx="9144000" cy="420624"/>
          </a:xfrm>
          <a:prstGeom prst="rect">
            <a:avLst/>
          </a:prstGeom>
          <a:solidFill>
            <a:srgbClr val="1F2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TextBox 18"/>
          <p:cNvSpPr txBox="1"/>
          <p:nvPr userDrawn="1"/>
        </p:nvSpPr>
        <p:spPr>
          <a:xfrm>
            <a:off x="3657600" y="4731990"/>
            <a:ext cx="1828801" cy="41151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35D626B2-6E6C-455B-A75E-0A26EDB1E798}" type="slidenum">
              <a:rPr lang="en-CA" sz="700" b="1" smtClean="0">
                <a:solidFill>
                  <a:schemeClr val="bg1"/>
                </a:solidFill>
                <a:latin typeface="Helvetica" pitchFamily="34" charset="0"/>
              </a:rPr>
              <a:t>‹#›</a:t>
            </a:fld>
            <a:endParaRPr lang="en-CA" sz="700" b="1" dirty="0">
              <a:solidFill>
                <a:schemeClr val="bg1"/>
              </a:solidFill>
              <a:latin typeface="Helvetica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124" y="4835179"/>
            <a:ext cx="887712" cy="2103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32" y="4894416"/>
            <a:ext cx="2274367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5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5"/>
            <a:ext cx="9144000" cy="51480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" y="256032"/>
            <a:ext cx="886968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FE1D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768096"/>
            <a:ext cx="8869680" cy="3886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0" y="4722876"/>
            <a:ext cx="9144000" cy="420624"/>
          </a:xfrm>
          <a:prstGeom prst="rect">
            <a:avLst/>
          </a:prstGeom>
          <a:solidFill>
            <a:srgbClr val="1F2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3657600" y="4922753"/>
            <a:ext cx="1828801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CA" sz="800" dirty="0">
                <a:solidFill>
                  <a:schemeClr val="bg1"/>
                </a:solidFill>
                <a:latin typeface="Helvetica" pitchFamily="34" charset="0"/>
              </a:rPr>
              <a:t>CERRID #######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0" y="4778737"/>
            <a:ext cx="1828801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CA" sz="800" dirty="0">
                <a:solidFill>
                  <a:schemeClr val="bg1"/>
                </a:solidFill>
                <a:latin typeface="Helvetica" pitchFamily="34" charset="0"/>
              </a:rPr>
              <a:t>PAGE </a:t>
            </a:r>
            <a:fld id="{35D626B2-6E6C-455B-A75E-0A26EDB1E798}" type="slidenum">
              <a:rPr lang="en-CA" sz="800" smtClean="0">
                <a:solidFill>
                  <a:schemeClr val="bg1"/>
                </a:solidFill>
                <a:latin typeface="Helvetica" pitchFamily="34" charset="0"/>
              </a:rPr>
              <a:t>‹#›</a:t>
            </a:fld>
            <a:endParaRPr lang="en-CA" sz="800" dirty="0">
              <a:solidFill>
                <a:schemeClr val="bg1"/>
              </a:solidFill>
              <a:latin typeface="Helvetic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124" y="4835179"/>
            <a:ext cx="887712" cy="2103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" y="4872808"/>
            <a:ext cx="1648067" cy="1624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3736" y="116632"/>
            <a:ext cx="8796530" cy="1737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CA" sz="9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UNCLASSIFIED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4722876"/>
            <a:ext cx="9144000" cy="420624"/>
          </a:xfrm>
          <a:prstGeom prst="rect">
            <a:avLst/>
          </a:prstGeom>
          <a:solidFill>
            <a:srgbClr val="1F2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TextBox 18"/>
          <p:cNvSpPr txBox="1"/>
          <p:nvPr userDrawn="1"/>
        </p:nvSpPr>
        <p:spPr>
          <a:xfrm>
            <a:off x="3657600" y="4731990"/>
            <a:ext cx="1828801" cy="41151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35D626B2-6E6C-455B-A75E-0A26EDB1E798}" type="slidenum">
              <a:rPr lang="en-CA" sz="700" b="1" smtClean="0">
                <a:solidFill>
                  <a:schemeClr val="bg1"/>
                </a:solidFill>
                <a:latin typeface="Helvetica" pitchFamily="34" charset="0"/>
              </a:rPr>
              <a:t>‹#›</a:t>
            </a:fld>
            <a:endParaRPr lang="en-CA" sz="700" b="1" dirty="0">
              <a:solidFill>
                <a:schemeClr val="bg1"/>
              </a:solidFill>
              <a:latin typeface="Helvetica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124" y="4835179"/>
            <a:ext cx="887712" cy="2103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32" y="4894416"/>
            <a:ext cx="2274367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818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37160" y="256401"/>
            <a:ext cx="8869680" cy="365760"/>
          </a:xfrm>
          <a:prstGeom prst="rect">
            <a:avLst/>
          </a:prstGeom>
        </p:spPr>
        <p:txBody>
          <a:bodyPr vert="horz" lIns="91440" tIns="0" rIns="9144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137160" y="771550"/>
            <a:ext cx="8869680" cy="388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3" name="Rectangle 12"/>
          <p:cNvSpPr/>
          <p:nvPr/>
        </p:nvSpPr>
        <p:spPr>
          <a:xfrm>
            <a:off x="0" y="4722876"/>
            <a:ext cx="9144000" cy="420624"/>
          </a:xfrm>
          <a:prstGeom prst="rect">
            <a:avLst/>
          </a:prstGeom>
          <a:solidFill>
            <a:srgbClr val="1F2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3657600" y="4922753"/>
            <a:ext cx="1828801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CA" sz="800" dirty="0">
                <a:solidFill>
                  <a:schemeClr val="bg1"/>
                </a:solidFill>
                <a:latin typeface="Helvetica" pitchFamily="34" charset="0"/>
              </a:rPr>
              <a:t>CERRID #######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57600" y="4778737"/>
            <a:ext cx="1828801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CA" sz="800" dirty="0">
                <a:solidFill>
                  <a:schemeClr val="bg1"/>
                </a:solidFill>
                <a:latin typeface="Helvetica" pitchFamily="34" charset="0"/>
              </a:rPr>
              <a:t>PAGE </a:t>
            </a:r>
            <a:fld id="{35D626B2-6E6C-455B-A75E-0A26EDB1E798}" type="slidenum">
              <a:rPr lang="en-CA" sz="800" smtClean="0">
                <a:solidFill>
                  <a:schemeClr val="bg1"/>
                </a:solidFill>
                <a:latin typeface="Helvetica" pitchFamily="34" charset="0"/>
              </a:rPr>
              <a:t>‹#›</a:t>
            </a:fld>
            <a:endParaRPr lang="en-CA" sz="800" dirty="0">
              <a:solidFill>
                <a:schemeClr val="bg1"/>
              </a:solidFill>
              <a:latin typeface="Helvetica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124" y="4835179"/>
            <a:ext cx="887712" cy="2103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" y="4872808"/>
            <a:ext cx="1648067" cy="16248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73736" y="116632"/>
            <a:ext cx="8796530" cy="1737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CA" sz="900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>UNCLASSIFIED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4722876"/>
            <a:ext cx="9144000" cy="420624"/>
          </a:xfrm>
          <a:prstGeom prst="rect">
            <a:avLst/>
          </a:prstGeom>
          <a:solidFill>
            <a:srgbClr val="1F2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124" y="4835179"/>
            <a:ext cx="887712" cy="21031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657600" y="4731990"/>
            <a:ext cx="1828801" cy="4206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35D626B2-6E6C-455B-A75E-0A26EDB1E798}" type="slidenum">
              <a:rPr lang="en-CA" sz="700" b="1" smtClean="0">
                <a:solidFill>
                  <a:schemeClr val="bg1"/>
                </a:solidFill>
                <a:latin typeface="Helvetica" pitchFamily="34" charset="0"/>
              </a:rPr>
              <a:t>‹#›</a:t>
            </a:fld>
            <a:endParaRPr lang="en-CA" sz="700" b="1" dirty="0">
              <a:solidFill>
                <a:schemeClr val="bg1"/>
              </a:solidFill>
              <a:latin typeface="Helvetica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32" y="4894416"/>
            <a:ext cx="2274367" cy="164592"/>
          </a:xfrm>
          <a:prstGeom prst="rect">
            <a:avLst/>
          </a:prstGeom>
        </p:spPr>
      </p:pic>
      <p:sp>
        <p:nvSpPr>
          <p:cNvPr id="3" name="MSIPCMContentMarking" descr="{&quot;HashCode&quot;:2142556788,&quot;Placement&quot;:&quot;Header&quot;,&quot;Top&quot;:0.0,&quot;Left&quot;:568.392456,&quot;SlideWidth&quot;:720,&quot;SlideHeight&quot;:405}">
            <a:extLst>
              <a:ext uri="{FF2B5EF4-FFF2-40B4-BE49-F238E27FC236}">
                <a16:creationId xmlns:a16="http://schemas.microsoft.com/office/drawing/2014/main" id="{917FCD0D-B91F-44CE-99DC-E68A7D4D25C4}"/>
              </a:ext>
            </a:extLst>
          </p:cNvPr>
          <p:cNvSpPr txBox="1"/>
          <p:nvPr userDrawn="1"/>
        </p:nvSpPr>
        <p:spPr>
          <a:xfrm>
            <a:off x="7218584" y="0"/>
            <a:ext cx="1925416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CA" sz="1000">
                <a:solidFill>
                  <a:srgbClr val="008000"/>
                </a:solidFill>
                <a:latin typeface="Calibri" panose="020F0502020204030204" pitchFamily="34" charset="0"/>
              </a:rPr>
              <a:t>UNCLASSIFIED / NON CLASSIFIÉ</a:t>
            </a:r>
          </a:p>
        </p:txBody>
      </p:sp>
    </p:spTree>
    <p:extLst>
      <p:ext uri="{BB962C8B-B14F-4D97-AF65-F5344CB8AC3E}">
        <p14:creationId xmlns:p14="http://schemas.microsoft.com/office/powerpoint/2010/main" val="3022546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1F2A44"/>
          </a:solidFill>
          <a:latin typeface="Rajdhani" panose="02000000000000000000" pitchFamily="2" charset="0"/>
          <a:ea typeface="+mj-ea"/>
          <a:cs typeface="Rajdhani" panose="02000000000000000000" pitchFamily="2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DE4B20"/>
        </a:buClr>
        <a:buFont typeface="Wingdings" panose="05000000000000000000" pitchFamily="2" charset="2"/>
        <a:buChar char=""/>
        <a:defRPr sz="2400" kern="1200">
          <a:solidFill>
            <a:srgbClr val="1F2A44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4891BC"/>
        </a:buClr>
        <a:buFont typeface="Arial" panose="020B0604020202020204" pitchFamily="34" charset="0"/>
        <a:buChar char="●"/>
        <a:defRPr sz="2000" kern="1200">
          <a:solidFill>
            <a:srgbClr val="1F2A44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rgbClr val="1F2A44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rgbClr val="1F2A44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rgbClr val="1F2A44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37160" y="256401"/>
            <a:ext cx="8869680" cy="365760"/>
          </a:xfrm>
          <a:prstGeom prst="rect">
            <a:avLst/>
          </a:prstGeom>
        </p:spPr>
        <p:txBody>
          <a:bodyPr vert="horz" lIns="91440" tIns="0" rIns="9144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137160" y="771550"/>
            <a:ext cx="8869680" cy="388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3" name="Rectangle 12"/>
          <p:cNvSpPr/>
          <p:nvPr/>
        </p:nvSpPr>
        <p:spPr>
          <a:xfrm>
            <a:off x="0" y="4722876"/>
            <a:ext cx="9144000" cy="420624"/>
          </a:xfrm>
          <a:prstGeom prst="rect">
            <a:avLst/>
          </a:prstGeom>
          <a:solidFill>
            <a:srgbClr val="1F2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3657600" y="4922753"/>
            <a:ext cx="1828801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CA" sz="800" dirty="0">
                <a:solidFill>
                  <a:schemeClr val="bg1"/>
                </a:solidFill>
                <a:latin typeface="Helvetica" pitchFamily="34" charset="0"/>
              </a:rPr>
              <a:t>CERRID #######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57600" y="4778737"/>
            <a:ext cx="1828801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CA" sz="800" dirty="0">
                <a:solidFill>
                  <a:schemeClr val="bg1"/>
                </a:solidFill>
                <a:latin typeface="Helvetica" pitchFamily="34" charset="0"/>
              </a:rPr>
              <a:t>PAGE </a:t>
            </a:r>
            <a:fld id="{35D626B2-6E6C-455B-A75E-0A26EDB1E798}" type="slidenum">
              <a:rPr lang="en-CA" sz="800" smtClean="0">
                <a:solidFill>
                  <a:schemeClr val="bg1"/>
                </a:solidFill>
                <a:latin typeface="Helvetica" pitchFamily="34" charset="0"/>
              </a:rPr>
              <a:t>‹#›</a:t>
            </a:fld>
            <a:endParaRPr lang="en-CA" sz="800" dirty="0">
              <a:solidFill>
                <a:schemeClr val="bg1"/>
              </a:solidFill>
              <a:latin typeface="Helvetica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124" y="4835179"/>
            <a:ext cx="887712" cy="2103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" y="4872808"/>
            <a:ext cx="1648067" cy="16248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73736" y="116632"/>
            <a:ext cx="8796530" cy="1737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CA" sz="900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>UNCLASSIFIED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4722876"/>
            <a:ext cx="9144000" cy="420624"/>
          </a:xfrm>
          <a:prstGeom prst="rect">
            <a:avLst/>
          </a:prstGeom>
          <a:solidFill>
            <a:srgbClr val="1F2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124" y="4835179"/>
            <a:ext cx="887712" cy="21031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657600" y="4731990"/>
            <a:ext cx="1828801" cy="41151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35D626B2-6E6C-455B-A75E-0A26EDB1E798}" type="slidenum">
              <a:rPr lang="en-CA" sz="700" b="1" smtClean="0">
                <a:solidFill>
                  <a:schemeClr val="bg1"/>
                </a:solidFill>
                <a:latin typeface="Helvetica" pitchFamily="34" charset="0"/>
              </a:rPr>
              <a:t>‹#›</a:t>
            </a:fld>
            <a:endParaRPr lang="en-CA" sz="700" b="1" dirty="0">
              <a:solidFill>
                <a:schemeClr val="bg1"/>
              </a:solidFill>
              <a:latin typeface="Helvetica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32" y="4894416"/>
            <a:ext cx="2274367" cy="164592"/>
          </a:xfrm>
          <a:prstGeom prst="rect">
            <a:avLst/>
          </a:prstGeom>
        </p:spPr>
      </p:pic>
      <p:sp>
        <p:nvSpPr>
          <p:cNvPr id="3" name="MSIPCMContentMarking" descr="{&quot;HashCode&quot;:2142556788,&quot;Placement&quot;:&quot;Header&quot;,&quot;Top&quot;:0.0,&quot;Left&quot;:568.392456,&quot;SlideWidth&quot;:720,&quot;SlideHeight&quot;:405}">
            <a:extLst>
              <a:ext uri="{FF2B5EF4-FFF2-40B4-BE49-F238E27FC236}">
                <a16:creationId xmlns:a16="http://schemas.microsoft.com/office/drawing/2014/main" id="{B5473EBC-96CE-4AAC-85FD-C77E573ACCC9}"/>
              </a:ext>
            </a:extLst>
          </p:cNvPr>
          <p:cNvSpPr txBox="1"/>
          <p:nvPr userDrawn="1"/>
        </p:nvSpPr>
        <p:spPr>
          <a:xfrm>
            <a:off x="7218584" y="0"/>
            <a:ext cx="1925416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CA" sz="1000">
                <a:solidFill>
                  <a:srgbClr val="008000"/>
                </a:solidFill>
                <a:latin typeface="Calibri" panose="020F0502020204030204" pitchFamily="34" charset="0"/>
              </a:rPr>
              <a:t>UNCLASSIFIED / NON CLASSIFIÉ</a:t>
            </a:r>
          </a:p>
        </p:txBody>
      </p:sp>
    </p:spTree>
    <p:extLst>
      <p:ext uri="{BB962C8B-B14F-4D97-AF65-F5344CB8AC3E}">
        <p14:creationId xmlns:p14="http://schemas.microsoft.com/office/powerpoint/2010/main" val="3130534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1F2A44"/>
          </a:solidFill>
          <a:latin typeface="Rajdhani" panose="02000000000000000000" pitchFamily="2" charset="0"/>
          <a:ea typeface="+mj-ea"/>
          <a:cs typeface="Rajdhani" panose="02000000000000000000" pitchFamily="2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DE4B20"/>
        </a:buClr>
        <a:buFont typeface="Wingdings" panose="05000000000000000000" pitchFamily="2" charset="2"/>
        <a:buChar char=""/>
        <a:defRPr sz="2400" kern="1200">
          <a:solidFill>
            <a:srgbClr val="1F2A44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4891BC"/>
        </a:buClr>
        <a:buFont typeface="Arial" panose="020B0604020202020204" pitchFamily="34" charset="0"/>
        <a:buChar char="●"/>
        <a:defRPr sz="2000" kern="1200">
          <a:solidFill>
            <a:srgbClr val="1F2A44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rgbClr val="1F2A44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rgbClr val="1F2A44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rgbClr val="1F2A44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cyber.gc.ca/en/guidance/have-you-been-victim-cybercrime" TargetMode="External"/><Relationship Id="rId3" Type="http://schemas.openxmlformats.org/officeDocument/2006/relationships/hyperlink" Target="https://cyber.gc.ca/en/ransomware" TargetMode="External"/><Relationship Id="rId7" Type="http://schemas.openxmlformats.org/officeDocument/2006/relationships/hyperlink" Target="https://can01.safelinks.protection.outlook.com/?url=https%3A%2F%2Fcyber.gc.ca%2Fen%2Fransomware-how-recover-and-get-back-track&amp;data=04%7C01%7CLindsay.Macdonald%40CSE-CST.GC.CA%7C3029b274ec2e40dde63808d9326383bc%7Cda9cbe40ec1e4997afb317d87574571a%7C0%7C0%7C637596225259755348%7CUnknown%7CTWFpbGZsb3d8eyJWIjoiMC4wLjAwMDAiLCJQIjoiV2luMzIiLCJBTiI6Ik1haWwiLCJXVCI6Mn0%3D%7C1000&amp;sdata=TLJOgXP5lJqLBmDPtYUiooYZCLOhoRb6tIUoAMSa8GA%3D&amp;reserved=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can01.safelinks.protection.outlook.com/?url=https%3A%2F%2Fwww.cyber.gc.ca%2Fen%2Fguidance%2Fransomware-how-prevent-and-recover-itsap00099&amp;data=04%7C01%7CLindsay.Macdonald%40CSE-CST.GC.CA%7C3029b274ec2e40dde63808d9326383bc%7Cda9cbe40ec1e4997afb317d87574571a%7C0%7C0%7C637596225259745352%7CUnknown%7CTWFpbGZsb3d8eyJWIjoiMC4wLjAwMDAiLCJQIjoiV2luMzIiLCJBTiI6Ik1haWwiLCJXVCI6Mn0%3D%7C1000&amp;sdata=Wqs0MpnPsS3949j09cRx9C4Gy%2Fu2fBwVubSQr5tCRbs%3D&amp;reserved=0" TargetMode="External"/><Relationship Id="rId5" Type="http://schemas.openxmlformats.org/officeDocument/2006/relationships/hyperlink" Target="https://can01.safelinks.protection.outlook.com/?url=https%3A%2F%2Fwww.cyber.gc.ca%2Fen%2Fguidance%2Fspotting-malicious-email-messages-itsap00100&amp;data=04%7C01%7CLindsay.Macdonald%40CSE-CST.GC.CA%7C3029b274ec2e40dde63808d9326383bc%7Cda9cbe40ec1e4997afb317d87574571a%7C0%7C0%7C637596225259755348%7CUnknown%7CTWFpbGZsb3d8eyJWIjoiMC4wLjAwMDAiLCJQIjoiV2luMzIiLCJBTiI6Ik1haWwiLCJXVCI6Mn0%3D%7C1000&amp;sdata=35Hc1MumqY7%2FEH2emGPQT%2Fu9CXWfGyrd1hHkDAFh8Gs%3D&amp;reserved=0" TargetMode="External"/><Relationship Id="rId4" Type="http://schemas.openxmlformats.org/officeDocument/2006/relationships/hyperlink" Target="https://cyber.gc.ca/en/guidance/top-measures-enhance-cyber-security-small-and-medium-organizations-itsap10035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mailto:contact@cyber.gc.ca" TargetMode="External"/><Relationship Id="rId13" Type="http://schemas.openxmlformats.org/officeDocument/2006/relationships/image" Target="../media/image28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2.png"/><Relationship Id="rId5" Type="http://schemas.openxmlformats.org/officeDocument/2006/relationships/hyperlink" Target="https://cyber.gc.ca/en/incident-management" TargetMode="Externa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yber.gc.ca/en/guidance/national-cyber-threat-assessment-202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hyperlink" Target="https://cyber.gc.ca/en/guidance/national-cyber-threat-assessment-202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yber.gc.ca/en/guidance/cyber-threat-bulletin-continued-impact-covid-19-cyber-threat-activit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yber.gc.ca/en/guidance/cyber-threat-bulletin-ransomware-threat-202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yber.gc.ca/en/guidance/dont-take-bait-recognize-and-avoid-phishing-attack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s://www.getcybersafe.gc.ca/en/resources/7-red-flags-phishi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yber.gc.ca/en/guidance/cyber-threat-bulletin-cyber-threat-operational-technology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yber.gc.ca/en/guidance/cyber-threat-bulletin-cyber-centre-urges-canadian-critical-infrastructure-operators-rais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cyber.gc.ca/en/guidance/baseline-cyber-security-controls-small-and-medium-organizations" TargetMode="External"/><Relationship Id="rId3" Type="http://schemas.openxmlformats.org/officeDocument/2006/relationships/hyperlink" Target="https://cyber.gc.ca/en/guidance/tips-backing-your-information-itsap40002" TargetMode="External"/><Relationship Id="rId7" Type="http://schemas.openxmlformats.org/officeDocument/2006/relationships/hyperlink" Target="https://cyber.gc.ca/en/guidance/preventative-security-tools-itsap00058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cyber.gc.ca/en/guidance/developing-your-it-recovery-plan-itsap40004" TargetMode="External"/><Relationship Id="rId5" Type="http://schemas.openxmlformats.org/officeDocument/2006/relationships/hyperlink" Target="https://cyber.gc.ca/en/guidance/how-updates-secure-your-device-itsap10096" TargetMode="External"/><Relationship Id="rId4" Type="http://schemas.openxmlformats.org/officeDocument/2006/relationships/hyperlink" Target="https://cyber.gc.ca/en/guidance/secure-your-accounts-and-devices-multi-factor-authentication-itsap30030" TargetMode="External"/><Relationship Id="rId9" Type="http://schemas.openxmlformats.org/officeDocument/2006/relationships/hyperlink" Target="https://www.ic.gc.ca/eic/site/137.nsf/eng/h_00017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4"/>
          <p:cNvSpPr>
            <a:spLocks noGrp="1"/>
          </p:cNvSpPr>
          <p:nvPr>
            <p:ph type="subTitle" idx="1"/>
          </p:nvPr>
        </p:nvSpPr>
        <p:spPr>
          <a:xfrm>
            <a:off x="4495800" y="1779662"/>
            <a:ext cx="4248472" cy="2439392"/>
          </a:xfrm>
        </p:spPr>
        <p:txBody>
          <a:bodyPr anchor="ctr"/>
          <a:lstStyle/>
          <a:p>
            <a:r>
              <a:rPr lang="en-CA" dirty="0"/>
              <a:t>Food Sector Network Meeting</a:t>
            </a:r>
          </a:p>
          <a:p>
            <a:r>
              <a:rPr lang="en-CA" dirty="0"/>
              <a:t>February 2022</a:t>
            </a:r>
          </a:p>
        </p:txBody>
      </p:sp>
    </p:spTree>
    <p:extLst>
      <p:ext uri="{BB962C8B-B14F-4D97-AF65-F5344CB8AC3E}">
        <p14:creationId xmlns:p14="http://schemas.microsoft.com/office/powerpoint/2010/main" val="3698624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7D73CCE-AD48-407A-A759-FC2ACD20C14F}"/>
              </a:ext>
            </a:extLst>
          </p:cNvPr>
          <p:cNvSpPr txBox="1">
            <a:spLocks/>
          </p:cNvSpPr>
          <p:nvPr/>
        </p:nvSpPr>
        <p:spPr>
          <a:xfrm>
            <a:off x="253590" y="209977"/>
            <a:ext cx="8869680" cy="576098"/>
          </a:xfrm>
          <a:prstGeom prst="rect">
            <a:avLst/>
          </a:prstGeom>
        </p:spPr>
        <p:txBody>
          <a:bodyPr vert="horz" lIns="91440" tIns="0" rIns="9144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1F2A44"/>
                </a:solidFill>
                <a:latin typeface="Rajdhani" panose="02000000000000000000" pitchFamily="2" charset="0"/>
                <a:ea typeface="+mj-ea"/>
                <a:cs typeface="Rajdhani" panose="02000000000000000000" pitchFamily="2" charset="0"/>
              </a:defRPr>
            </a:lvl1pPr>
          </a:lstStyle>
          <a:p>
            <a:r>
              <a:rPr lang="it-IT" dirty="0"/>
              <a:t>CCCS Ransomware Publications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191F815-5053-4AF2-BCBE-2F598533511D}"/>
              </a:ext>
            </a:extLst>
          </p:cNvPr>
          <p:cNvSpPr txBox="1">
            <a:spLocks/>
          </p:cNvSpPr>
          <p:nvPr/>
        </p:nvSpPr>
        <p:spPr>
          <a:xfrm>
            <a:off x="253590" y="915566"/>
            <a:ext cx="7918810" cy="3456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DE4B20"/>
              </a:buClr>
              <a:buFont typeface="Wingdings" panose="05000000000000000000" pitchFamily="2" charset="2"/>
              <a:buChar char=""/>
              <a:defRPr sz="24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4891BC"/>
              </a:buClr>
              <a:buFont typeface="Arial" panose="020B0604020202020204" pitchFamily="34" charset="0"/>
              <a:buChar char="●"/>
              <a:defRPr sz="20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Ransomware Playbook</a:t>
            </a:r>
            <a:endParaRPr lang="en-US" sz="2000" dirty="0">
              <a:solidFill>
                <a:srgbClr val="0070C0"/>
              </a:solidFill>
            </a:endParaRPr>
          </a:p>
          <a:p>
            <a:pPr marL="400050" lvl="1">
              <a:spcBef>
                <a:spcPts val="0"/>
              </a:spcBef>
            </a:pPr>
            <a:r>
              <a:rPr lang="en-CA" dirty="0">
                <a:solidFill>
                  <a:srgbClr val="0070C0"/>
                </a:solidFill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Top Measures to Enhance </a:t>
            </a:r>
            <a:r>
              <a:rPr lang="en-CA" dirty="0" err="1">
                <a:solidFill>
                  <a:srgbClr val="0070C0"/>
                </a:solidFill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CyberSecurity</a:t>
            </a:r>
            <a:r>
              <a:rPr lang="en-CA" dirty="0">
                <a:solidFill>
                  <a:srgbClr val="0070C0"/>
                </a:solidFill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for SMO</a:t>
            </a:r>
            <a:endParaRPr lang="en-CA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marL="800100" lvl="2">
              <a:spcBef>
                <a:spcPts val="0"/>
              </a:spcBef>
            </a:pPr>
            <a:r>
              <a:rPr lang="en-CA" sz="1400" dirty="0">
                <a:solidFill>
                  <a:schemeClr val="tx1"/>
                </a:solidFill>
                <a:cs typeface="Calibri" panose="020F0502020204030204" pitchFamily="34" charset="0"/>
              </a:rPr>
              <a:t>Links from previous slide come from this Publication</a:t>
            </a:r>
          </a:p>
          <a:p>
            <a:pPr marL="400050" lvl="1">
              <a:spcBef>
                <a:spcPts val="0"/>
              </a:spcBef>
            </a:pPr>
            <a:r>
              <a:rPr lang="en-US" dirty="0">
                <a:solidFill>
                  <a:srgbClr val="0070C0"/>
                </a:solidFill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Spotting Malicious Email Messages</a:t>
            </a:r>
            <a:endParaRPr lang="en-US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marL="400050" lvl="1">
              <a:spcBef>
                <a:spcPts val="0"/>
              </a:spcBef>
            </a:pPr>
            <a:r>
              <a:rPr lang="en-US" dirty="0">
                <a:solidFill>
                  <a:srgbClr val="0070C0"/>
                </a:solidFill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Ransomware: How to prevent and recover</a:t>
            </a:r>
            <a:endParaRPr lang="en-US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marL="400050" lvl="1" font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Ransomware: How to recover and get back on track</a:t>
            </a:r>
            <a:endParaRPr lang="en-US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marL="400050" lvl="1" fontAlgn="ctr">
              <a:spcBef>
                <a:spcPts val="0"/>
              </a:spcBef>
            </a:pPr>
            <a:r>
              <a:rPr lang="en-CA" dirty="0">
                <a:solidFill>
                  <a:srgbClr val="0070C0"/>
                </a:solidFill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Have You Been A Victim of Cyber Crime?</a:t>
            </a:r>
            <a:endParaRPr lang="en-CA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marL="400050" lvl="1" fontAlgn="ctr">
              <a:spcBef>
                <a:spcPts val="0"/>
              </a:spcBef>
            </a:pPr>
            <a:endParaRPr lang="en-US" sz="1500" dirty="0">
              <a:solidFill>
                <a:schemeClr val="accent1"/>
              </a:solidFill>
              <a:cs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CA" sz="19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97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A385982-4763-4EFB-8088-68C18F196B46}"/>
              </a:ext>
            </a:extLst>
          </p:cNvPr>
          <p:cNvGrpSpPr/>
          <p:nvPr/>
        </p:nvGrpSpPr>
        <p:grpSpPr>
          <a:xfrm>
            <a:off x="251520" y="821243"/>
            <a:ext cx="8513945" cy="2870803"/>
            <a:chOff x="383686" y="1437872"/>
            <a:chExt cx="11351926" cy="382773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222E582-2500-460A-BEAC-DB81D7A1D6F0}"/>
                </a:ext>
              </a:extLst>
            </p:cNvPr>
            <p:cNvGrpSpPr/>
            <p:nvPr/>
          </p:nvGrpSpPr>
          <p:grpSpPr>
            <a:xfrm>
              <a:off x="383686" y="1586719"/>
              <a:ext cx="11351926" cy="3678890"/>
              <a:chOff x="146212" y="1539094"/>
              <a:chExt cx="11351926" cy="3678890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8B6B32E6-1346-4A9B-BA07-60BA6A4D3106}"/>
                  </a:ext>
                </a:extLst>
              </p:cNvPr>
              <p:cNvGrpSpPr/>
              <p:nvPr/>
            </p:nvGrpSpPr>
            <p:grpSpPr>
              <a:xfrm>
                <a:off x="146212" y="1539094"/>
                <a:ext cx="9084346" cy="3678890"/>
                <a:chOff x="577817" y="1521886"/>
                <a:chExt cx="10948742" cy="4231739"/>
              </a:xfrm>
            </p:grpSpPr>
            <p:sp>
              <p:nvSpPr>
                <p:cNvPr id="30" name="Rectangle: Rounded Corners 29">
                  <a:extLst>
                    <a:ext uri="{FF2B5EF4-FFF2-40B4-BE49-F238E27FC236}">
                      <a16:creationId xmlns:a16="http://schemas.microsoft.com/office/drawing/2014/main" id="{AD6A7805-2E1E-4081-AA2F-F7EED15BA881}"/>
                    </a:ext>
                  </a:extLst>
                </p:cNvPr>
                <p:cNvSpPr/>
                <p:nvPr/>
              </p:nvSpPr>
              <p:spPr>
                <a:xfrm>
                  <a:off x="8924844" y="1942255"/>
                  <a:ext cx="2390629" cy="3407958"/>
                </a:xfrm>
                <a:prstGeom prst="roundRect">
                  <a:avLst>
                    <a:gd name="adj" fmla="val 3431"/>
                  </a:avLst>
                </a:prstGeom>
                <a:noFill/>
                <a:ln w="285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49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898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48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797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46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696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645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594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s-UY" sz="1350"/>
                </a:p>
              </p:txBody>
            </p:sp>
            <p:sp>
              <p:nvSpPr>
                <p:cNvPr id="31" name="Rectangle: Rounded Corners 30">
                  <a:extLst>
                    <a:ext uri="{FF2B5EF4-FFF2-40B4-BE49-F238E27FC236}">
                      <a16:creationId xmlns:a16="http://schemas.microsoft.com/office/drawing/2014/main" id="{2E83ADD0-C0DA-4679-8228-5BFD8704F7DA}"/>
                    </a:ext>
                  </a:extLst>
                </p:cNvPr>
                <p:cNvSpPr/>
                <p:nvPr/>
              </p:nvSpPr>
              <p:spPr>
                <a:xfrm>
                  <a:off x="6224231" y="1942255"/>
                  <a:ext cx="2390628" cy="3490716"/>
                </a:xfrm>
                <a:prstGeom prst="roundRect">
                  <a:avLst>
                    <a:gd name="adj" fmla="val 3431"/>
                  </a:avLst>
                </a:prstGeom>
                <a:noFill/>
                <a:ln w="285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49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898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48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797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46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696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645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594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s-UY" sz="1350"/>
                </a:p>
              </p:txBody>
            </p:sp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54D86529-EE57-4791-9954-F7A88E753295}"/>
                    </a:ext>
                  </a:extLst>
                </p:cNvPr>
                <p:cNvSpPr/>
                <p:nvPr/>
              </p:nvSpPr>
              <p:spPr>
                <a:xfrm>
                  <a:off x="3546171" y="1942255"/>
                  <a:ext cx="2390628" cy="3811370"/>
                </a:xfrm>
                <a:prstGeom prst="roundRect">
                  <a:avLst>
                    <a:gd name="adj" fmla="val 3431"/>
                  </a:avLst>
                </a:prstGeom>
                <a:noFill/>
                <a:ln w="285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49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898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48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797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46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696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645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594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s-UY" sz="1350"/>
                </a:p>
              </p:txBody>
            </p:sp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B42A10C2-B5D8-48C9-8BF5-C304F6583F05}"/>
                    </a:ext>
                  </a:extLst>
                </p:cNvPr>
                <p:cNvSpPr/>
                <p:nvPr/>
              </p:nvSpPr>
              <p:spPr>
                <a:xfrm>
                  <a:off x="855422" y="1942255"/>
                  <a:ext cx="2390629" cy="3407958"/>
                </a:xfrm>
                <a:prstGeom prst="roundRect">
                  <a:avLst>
                    <a:gd name="adj" fmla="val 3431"/>
                  </a:avLst>
                </a:prstGeom>
                <a:noFill/>
                <a:ln w="285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49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898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48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797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46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6960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6453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5947" algn="l" defTabSz="1218987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s-UY" sz="1350"/>
                </a:p>
              </p:txBody>
            </p:sp>
            <p:sp>
              <p:nvSpPr>
                <p:cNvPr id="34" name="Freeform 62">
                  <a:extLst>
                    <a:ext uri="{FF2B5EF4-FFF2-40B4-BE49-F238E27FC236}">
                      <a16:creationId xmlns:a16="http://schemas.microsoft.com/office/drawing/2014/main" id="{1AA96357-71B4-4AF3-8738-751D22A90C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7817" y="2617779"/>
                  <a:ext cx="2880730" cy="963513"/>
                </a:xfrm>
                <a:custGeom>
                  <a:avLst/>
                  <a:gdLst>
                    <a:gd name="T0" fmla="*/ 674 w 5254"/>
                    <a:gd name="T1" fmla="*/ 563 h 1225"/>
                    <a:gd name="T2" fmla="*/ 42 w 5254"/>
                    <a:gd name="T3" fmla="*/ 92 h 1225"/>
                    <a:gd name="T4" fmla="*/ 42 w 5254"/>
                    <a:gd name="T5" fmla="*/ 92 h 1225"/>
                    <a:gd name="T6" fmla="*/ 72 w 5254"/>
                    <a:gd name="T7" fmla="*/ 0 h 1225"/>
                    <a:gd name="T8" fmla="*/ 4442 w 5254"/>
                    <a:gd name="T9" fmla="*/ 0 h 1225"/>
                    <a:gd name="T10" fmla="*/ 4442 w 5254"/>
                    <a:gd name="T11" fmla="*/ 0 h 1225"/>
                    <a:gd name="T12" fmla="*/ 4472 w 5254"/>
                    <a:gd name="T13" fmla="*/ 10 h 1225"/>
                    <a:gd name="T14" fmla="*/ 5226 w 5254"/>
                    <a:gd name="T15" fmla="*/ 563 h 1225"/>
                    <a:gd name="T16" fmla="*/ 5226 w 5254"/>
                    <a:gd name="T17" fmla="*/ 563 h 1225"/>
                    <a:gd name="T18" fmla="*/ 5226 w 5254"/>
                    <a:gd name="T19" fmla="*/ 644 h 1225"/>
                    <a:gd name="T20" fmla="*/ 4472 w 5254"/>
                    <a:gd name="T21" fmla="*/ 1213 h 1225"/>
                    <a:gd name="T22" fmla="*/ 4472 w 5254"/>
                    <a:gd name="T23" fmla="*/ 1213 h 1225"/>
                    <a:gd name="T24" fmla="*/ 4441 w 5254"/>
                    <a:gd name="T25" fmla="*/ 1224 h 1225"/>
                    <a:gd name="T26" fmla="*/ 69 w 5254"/>
                    <a:gd name="T27" fmla="*/ 1224 h 1225"/>
                    <a:gd name="T28" fmla="*/ 69 w 5254"/>
                    <a:gd name="T29" fmla="*/ 1224 h 1225"/>
                    <a:gd name="T30" fmla="*/ 38 w 5254"/>
                    <a:gd name="T31" fmla="*/ 1132 h 1225"/>
                    <a:gd name="T32" fmla="*/ 674 w 5254"/>
                    <a:gd name="T33" fmla="*/ 644 h 1225"/>
                    <a:gd name="T34" fmla="*/ 674 w 5254"/>
                    <a:gd name="T35" fmla="*/ 644 h 1225"/>
                    <a:gd name="T36" fmla="*/ 674 w 5254"/>
                    <a:gd name="T37" fmla="*/ 563 h 1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254" h="1225">
                      <a:moveTo>
                        <a:pt x="674" y="563"/>
                      </a:moveTo>
                      <a:lnTo>
                        <a:pt x="42" y="92"/>
                      </a:lnTo>
                      <a:lnTo>
                        <a:pt x="42" y="92"/>
                      </a:lnTo>
                      <a:cubicBezTo>
                        <a:pt x="3" y="63"/>
                        <a:pt x="24" y="0"/>
                        <a:pt x="72" y="0"/>
                      </a:cubicBezTo>
                      <a:lnTo>
                        <a:pt x="4442" y="0"/>
                      </a:lnTo>
                      <a:lnTo>
                        <a:pt x="4442" y="0"/>
                      </a:lnTo>
                      <a:cubicBezTo>
                        <a:pt x="4453" y="0"/>
                        <a:pt x="4463" y="3"/>
                        <a:pt x="4472" y="10"/>
                      </a:cubicBezTo>
                      <a:lnTo>
                        <a:pt x="5226" y="563"/>
                      </a:lnTo>
                      <a:lnTo>
                        <a:pt x="5226" y="563"/>
                      </a:lnTo>
                      <a:cubicBezTo>
                        <a:pt x="5253" y="583"/>
                        <a:pt x="5253" y="624"/>
                        <a:pt x="5226" y="644"/>
                      </a:cubicBezTo>
                      <a:lnTo>
                        <a:pt x="4472" y="1213"/>
                      </a:lnTo>
                      <a:lnTo>
                        <a:pt x="4472" y="1213"/>
                      </a:lnTo>
                      <a:cubicBezTo>
                        <a:pt x="4463" y="1220"/>
                        <a:pt x="4452" y="1224"/>
                        <a:pt x="4441" y="1224"/>
                      </a:cubicBezTo>
                      <a:lnTo>
                        <a:pt x="69" y="1224"/>
                      </a:lnTo>
                      <a:lnTo>
                        <a:pt x="69" y="1224"/>
                      </a:lnTo>
                      <a:cubicBezTo>
                        <a:pt x="20" y="1224"/>
                        <a:pt x="0" y="1162"/>
                        <a:pt x="38" y="1132"/>
                      </a:cubicBezTo>
                      <a:lnTo>
                        <a:pt x="674" y="644"/>
                      </a:lnTo>
                      <a:lnTo>
                        <a:pt x="674" y="644"/>
                      </a:lnTo>
                      <a:cubicBezTo>
                        <a:pt x="701" y="624"/>
                        <a:pt x="701" y="583"/>
                        <a:pt x="674" y="563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1218987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493" algn="l" defTabSz="1218987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8987" algn="l" defTabSz="1218987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480" algn="l" defTabSz="1218987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7973" algn="l" defTabSz="1218987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467" algn="l" defTabSz="1218987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6960" algn="l" defTabSz="1218987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6453" algn="l" defTabSz="1218987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5947" algn="l" defTabSz="1218987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2100" dirty="0">
                    <a:latin typeface="Lato Light" panose="020F0502020204030203" pitchFamily="34" charset="0"/>
                  </a:endParaRPr>
                </a:p>
              </p:txBody>
            </p:sp>
            <p:sp>
              <p:nvSpPr>
                <p:cNvPr id="35" name="Freeform 133">
                  <a:extLst>
                    <a:ext uri="{FF2B5EF4-FFF2-40B4-BE49-F238E27FC236}">
                      <a16:creationId xmlns:a16="http://schemas.microsoft.com/office/drawing/2014/main" id="{52B602FA-CA10-4CC7-8A34-7CC6400F6D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67155" y="2617777"/>
                  <a:ext cx="2880730" cy="963513"/>
                </a:xfrm>
                <a:custGeom>
                  <a:avLst/>
                  <a:gdLst>
                    <a:gd name="T0" fmla="*/ 674 w 5254"/>
                    <a:gd name="T1" fmla="*/ 563 h 1225"/>
                    <a:gd name="T2" fmla="*/ 42 w 5254"/>
                    <a:gd name="T3" fmla="*/ 92 h 1225"/>
                    <a:gd name="T4" fmla="*/ 42 w 5254"/>
                    <a:gd name="T5" fmla="*/ 92 h 1225"/>
                    <a:gd name="T6" fmla="*/ 73 w 5254"/>
                    <a:gd name="T7" fmla="*/ 0 h 1225"/>
                    <a:gd name="T8" fmla="*/ 4441 w 5254"/>
                    <a:gd name="T9" fmla="*/ 0 h 1225"/>
                    <a:gd name="T10" fmla="*/ 4441 w 5254"/>
                    <a:gd name="T11" fmla="*/ 0 h 1225"/>
                    <a:gd name="T12" fmla="*/ 4471 w 5254"/>
                    <a:gd name="T13" fmla="*/ 10 h 1225"/>
                    <a:gd name="T14" fmla="*/ 5224 w 5254"/>
                    <a:gd name="T15" fmla="*/ 563 h 1225"/>
                    <a:gd name="T16" fmla="*/ 5224 w 5254"/>
                    <a:gd name="T17" fmla="*/ 563 h 1225"/>
                    <a:gd name="T18" fmla="*/ 5225 w 5254"/>
                    <a:gd name="T19" fmla="*/ 644 h 1225"/>
                    <a:gd name="T20" fmla="*/ 4472 w 5254"/>
                    <a:gd name="T21" fmla="*/ 1213 h 1225"/>
                    <a:gd name="T22" fmla="*/ 4472 w 5254"/>
                    <a:gd name="T23" fmla="*/ 1213 h 1225"/>
                    <a:gd name="T24" fmla="*/ 4441 w 5254"/>
                    <a:gd name="T25" fmla="*/ 1224 h 1225"/>
                    <a:gd name="T26" fmla="*/ 69 w 5254"/>
                    <a:gd name="T27" fmla="*/ 1224 h 1225"/>
                    <a:gd name="T28" fmla="*/ 69 w 5254"/>
                    <a:gd name="T29" fmla="*/ 1224 h 1225"/>
                    <a:gd name="T30" fmla="*/ 39 w 5254"/>
                    <a:gd name="T31" fmla="*/ 1132 h 1225"/>
                    <a:gd name="T32" fmla="*/ 675 w 5254"/>
                    <a:gd name="T33" fmla="*/ 644 h 1225"/>
                    <a:gd name="T34" fmla="*/ 675 w 5254"/>
                    <a:gd name="T35" fmla="*/ 644 h 1225"/>
                    <a:gd name="T36" fmla="*/ 674 w 5254"/>
                    <a:gd name="T37" fmla="*/ 563 h 1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254" h="1225">
                      <a:moveTo>
                        <a:pt x="674" y="563"/>
                      </a:moveTo>
                      <a:lnTo>
                        <a:pt x="42" y="92"/>
                      </a:lnTo>
                      <a:lnTo>
                        <a:pt x="42" y="92"/>
                      </a:lnTo>
                      <a:cubicBezTo>
                        <a:pt x="3" y="63"/>
                        <a:pt x="24" y="0"/>
                        <a:pt x="73" y="0"/>
                      </a:cubicBezTo>
                      <a:lnTo>
                        <a:pt x="4441" y="0"/>
                      </a:lnTo>
                      <a:lnTo>
                        <a:pt x="4441" y="0"/>
                      </a:lnTo>
                      <a:cubicBezTo>
                        <a:pt x="4452" y="0"/>
                        <a:pt x="4463" y="3"/>
                        <a:pt x="4471" y="10"/>
                      </a:cubicBezTo>
                      <a:lnTo>
                        <a:pt x="5224" y="563"/>
                      </a:lnTo>
                      <a:lnTo>
                        <a:pt x="5224" y="563"/>
                      </a:lnTo>
                      <a:cubicBezTo>
                        <a:pt x="5252" y="583"/>
                        <a:pt x="5253" y="624"/>
                        <a:pt x="5225" y="644"/>
                      </a:cubicBezTo>
                      <a:lnTo>
                        <a:pt x="4472" y="1213"/>
                      </a:lnTo>
                      <a:lnTo>
                        <a:pt x="4472" y="1213"/>
                      </a:lnTo>
                      <a:cubicBezTo>
                        <a:pt x="4463" y="1220"/>
                        <a:pt x="4452" y="1224"/>
                        <a:pt x="4441" y="1224"/>
                      </a:cubicBezTo>
                      <a:lnTo>
                        <a:pt x="69" y="1224"/>
                      </a:lnTo>
                      <a:lnTo>
                        <a:pt x="69" y="1224"/>
                      </a:lnTo>
                      <a:cubicBezTo>
                        <a:pt x="21" y="1224"/>
                        <a:pt x="0" y="1162"/>
                        <a:pt x="39" y="1132"/>
                      </a:cubicBezTo>
                      <a:lnTo>
                        <a:pt x="675" y="644"/>
                      </a:lnTo>
                      <a:lnTo>
                        <a:pt x="675" y="644"/>
                      </a:lnTo>
                      <a:cubicBezTo>
                        <a:pt x="702" y="624"/>
                        <a:pt x="701" y="583"/>
                        <a:pt x="674" y="563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1218987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493" algn="l" defTabSz="1218987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8987" algn="l" defTabSz="1218987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480" algn="l" defTabSz="1218987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7973" algn="l" defTabSz="1218987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467" algn="l" defTabSz="1218987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6960" algn="l" defTabSz="1218987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6453" algn="l" defTabSz="1218987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5947" algn="l" defTabSz="1218987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2100" dirty="0">
                    <a:latin typeface="Lato Light" panose="020F0502020204030203" pitchFamily="34" charset="0"/>
                  </a:endParaRPr>
                </a:p>
              </p:txBody>
            </p:sp>
            <p:sp>
              <p:nvSpPr>
                <p:cNvPr id="36" name="Freeform 138">
                  <a:extLst>
                    <a:ext uri="{FF2B5EF4-FFF2-40B4-BE49-F238E27FC236}">
                      <a16:creationId xmlns:a16="http://schemas.microsoft.com/office/drawing/2014/main" id="{8E0CC5D2-5CA8-464A-870A-DF51AC265D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43973" y="1521886"/>
                  <a:ext cx="814719" cy="814717"/>
                </a:xfrm>
                <a:custGeom>
                  <a:avLst/>
                  <a:gdLst>
                    <a:gd name="T0" fmla="*/ 636 w 1275"/>
                    <a:gd name="T1" fmla="*/ 0 h 1275"/>
                    <a:gd name="T2" fmla="*/ 636 w 1275"/>
                    <a:gd name="T3" fmla="*/ 0 h 1275"/>
                    <a:gd name="T4" fmla="*/ 1274 w 1275"/>
                    <a:gd name="T5" fmla="*/ 637 h 1275"/>
                    <a:gd name="T6" fmla="*/ 1274 w 1275"/>
                    <a:gd name="T7" fmla="*/ 637 h 1275"/>
                    <a:gd name="T8" fmla="*/ 636 w 1275"/>
                    <a:gd name="T9" fmla="*/ 1274 h 1275"/>
                    <a:gd name="T10" fmla="*/ 636 w 1275"/>
                    <a:gd name="T11" fmla="*/ 1274 h 1275"/>
                    <a:gd name="T12" fmla="*/ 0 w 1275"/>
                    <a:gd name="T13" fmla="*/ 637 h 1275"/>
                    <a:gd name="T14" fmla="*/ 0 w 1275"/>
                    <a:gd name="T15" fmla="*/ 637 h 1275"/>
                    <a:gd name="T16" fmla="*/ 636 w 1275"/>
                    <a:gd name="T17" fmla="*/ 0 h 1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75" h="1275">
                      <a:moveTo>
                        <a:pt x="636" y="0"/>
                      </a:moveTo>
                      <a:lnTo>
                        <a:pt x="636" y="0"/>
                      </a:lnTo>
                      <a:cubicBezTo>
                        <a:pt x="989" y="0"/>
                        <a:pt x="1274" y="285"/>
                        <a:pt x="1274" y="637"/>
                      </a:cubicBezTo>
                      <a:lnTo>
                        <a:pt x="1274" y="637"/>
                      </a:lnTo>
                      <a:cubicBezTo>
                        <a:pt x="1274" y="988"/>
                        <a:pt x="989" y="1274"/>
                        <a:pt x="636" y="1274"/>
                      </a:cubicBezTo>
                      <a:lnTo>
                        <a:pt x="636" y="1274"/>
                      </a:lnTo>
                      <a:cubicBezTo>
                        <a:pt x="285" y="1274"/>
                        <a:pt x="0" y="988"/>
                        <a:pt x="0" y="637"/>
                      </a:cubicBezTo>
                      <a:lnTo>
                        <a:pt x="0" y="637"/>
                      </a:lnTo>
                      <a:cubicBezTo>
                        <a:pt x="0" y="285"/>
                        <a:pt x="285" y="0"/>
                        <a:pt x="636" y="0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1218987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493" algn="l" defTabSz="1218987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8987" algn="l" defTabSz="1218987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480" algn="l" defTabSz="1218987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7973" algn="l" defTabSz="1218987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467" algn="l" defTabSz="1218987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6960" algn="l" defTabSz="1218987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6453" algn="l" defTabSz="1218987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5947" algn="l" defTabSz="1218987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2100" dirty="0">
                    <a:latin typeface="Lato Light" panose="020F0502020204030203" pitchFamily="34" charset="0"/>
                  </a:endParaRPr>
                </a:p>
              </p:txBody>
            </p:sp>
            <p:sp>
              <p:nvSpPr>
                <p:cNvPr id="37" name="Freeform 203">
                  <a:extLst>
                    <a:ext uri="{FF2B5EF4-FFF2-40B4-BE49-F238E27FC236}">
                      <a16:creationId xmlns:a16="http://schemas.microsoft.com/office/drawing/2014/main" id="{3CFFD18D-5B9C-4B6C-BA0F-C499BE2EF6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56495" y="2617777"/>
                  <a:ext cx="2880728" cy="963513"/>
                </a:xfrm>
                <a:custGeom>
                  <a:avLst/>
                  <a:gdLst>
                    <a:gd name="T0" fmla="*/ 673 w 5254"/>
                    <a:gd name="T1" fmla="*/ 563 h 1225"/>
                    <a:gd name="T2" fmla="*/ 42 w 5254"/>
                    <a:gd name="T3" fmla="*/ 92 h 1225"/>
                    <a:gd name="T4" fmla="*/ 42 w 5254"/>
                    <a:gd name="T5" fmla="*/ 92 h 1225"/>
                    <a:gd name="T6" fmla="*/ 72 w 5254"/>
                    <a:gd name="T7" fmla="*/ 0 h 1225"/>
                    <a:gd name="T8" fmla="*/ 4442 w 5254"/>
                    <a:gd name="T9" fmla="*/ 0 h 1225"/>
                    <a:gd name="T10" fmla="*/ 4442 w 5254"/>
                    <a:gd name="T11" fmla="*/ 0 h 1225"/>
                    <a:gd name="T12" fmla="*/ 4472 w 5254"/>
                    <a:gd name="T13" fmla="*/ 10 h 1225"/>
                    <a:gd name="T14" fmla="*/ 5225 w 5254"/>
                    <a:gd name="T15" fmla="*/ 563 h 1225"/>
                    <a:gd name="T16" fmla="*/ 5225 w 5254"/>
                    <a:gd name="T17" fmla="*/ 563 h 1225"/>
                    <a:gd name="T18" fmla="*/ 5225 w 5254"/>
                    <a:gd name="T19" fmla="*/ 644 h 1225"/>
                    <a:gd name="T20" fmla="*/ 4472 w 5254"/>
                    <a:gd name="T21" fmla="*/ 1213 h 1225"/>
                    <a:gd name="T22" fmla="*/ 4472 w 5254"/>
                    <a:gd name="T23" fmla="*/ 1213 h 1225"/>
                    <a:gd name="T24" fmla="*/ 4441 w 5254"/>
                    <a:gd name="T25" fmla="*/ 1224 h 1225"/>
                    <a:gd name="T26" fmla="*/ 69 w 5254"/>
                    <a:gd name="T27" fmla="*/ 1224 h 1225"/>
                    <a:gd name="T28" fmla="*/ 69 w 5254"/>
                    <a:gd name="T29" fmla="*/ 1224 h 1225"/>
                    <a:gd name="T30" fmla="*/ 38 w 5254"/>
                    <a:gd name="T31" fmla="*/ 1132 h 1225"/>
                    <a:gd name="T32" fmla="*/ 674 w 5254"/>
                    <a:gd name="T33" fmla="*/ 644 h 1225"/>
                    <a:gd name="T34" fmla="*/ 674 w 5254"/>
                    <a:gd name="T35" fmla="*/ 644 h 1225"/>
                    <a:gd name="T36" fmla="*/ 673 w 5254"/>
                    <a:gd name="T37" fmla="*/ 563 h 1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254" h="1225">
                      <a:moveTo>
                        <a:pt x="673" y="563"/>
                      </a:moveTo>
                      <a:lnTo>
                        <a:pt x="42" y="92"/>
                      </a:lnTo>
                      <a:lnTo>
                        <a:pt x="42" y="92"/>
                      </a:lnTo>
                      <a:cubicBezTo>
                        <a:pt x="2" y="63"/>
                        <a:pt x="23" y="0"/>
                        <a:pt x="72" y="0"/>
                      </a:cubicBezTo>
                      <a:lnTo>
                        <a:pt x="4442" y="0"/>
                      </a:lnTo>
                      <a:lnTo>
                        <a:pt x="4442" y="0"/>
                      </a:lnTo>
                      <a:cubicBezTo>
                        <a:pt x="4452" y="0"/>
                        <a:pt x="4463" y="3"/>
                        <a:pt x="4472" y="10"/>
                      </a:cubicBezTo>
                      <a:lnTo>
                        <a:pt x="5225" y="563"/>
                      </a:lnTo>
                      <a:lnTo>
                        <a:pt x="5225" y="563"/>
                      </a:lnTo>
                      <a:cubicBezTo>
                        <a:pt x="5252" y="583"/>
                        <a:pt x="5253" y="624"/>
                        <a:pt x="5225" y="644"/>
                      </a:cubicBezTo>
                      <a:lnTo>
                        <a:pt x="4472" y="1213"/>
                      </a:lnTo>
                      <a:lnTo>
                        <a:pt x="4472" y="1213"/>
                      </a:lnTo>
                      <a:cubicBezTo>
                        <a:pt x="4463" y="1220"/>
                        <a:pt x="4452" y="1224"/>
                        <a:pt x="4441" y="1224"/>
                      </a:cubicBezTo>
                      <a:lnTo>
                        <a:pt x="69" y="1224"/>
                      </a:lnTo>
                      <a:lnTo>
                        <a:pt x="69" y="1224"/>
                      </a:lnTo>
                      <a:cubicBezTo>
                        <a:pt x="20" y="1224"/>
                        <a:pt x="0" y="1162"/>
                        <a:pt x="38" y="1132"/>
                      </a:cubicBezTo>
                      <a:lnTo>
                        <a:pt x="674" y="644"/>
                      </a:lnTo>
                      <a:lnTo>
                        <a:pt x="674" y="644"/>
                      </a:lnTo>
                      <a:cubicBezTo>
                        <a:pt x="701" y="624"/>
                        <a:pt x="700" y="583"/>
                        <a:pt x="673" y="563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1218987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493" algn="l" defTabSz="1218987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8987" algn="l" defTabSz="1218987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480" algn="l" defTabSz="1218987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7973" algn="l" defTabSz="1218987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467" algn="l" defTabSz="1218987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6960" algn="l" defTabSz="1218987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6453" algn="l" defTabSz="1218987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5947" algn="l" defTabSz="1218987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2100" dirty="0">
                    <a:latin typeface="Lato Light" panose="020F0502020204030203" pitchFamily="34" charset="0"/>
                  </a:endParaRPr>
                </a:p>
              </p:txBody>
            </p:sp>
            <p:sp>
              <p:nvSpPr>
                <p:cNvPr id="38" name="Freeform 208">
                  <a:extLst>
                    <a:ext uri="{FF2B5EF4-FFF2-40B4-BE49-F238E27FC236}">
                      <a16:creationId xmlns:a16="http://schemas.microsoft.com/office/drawing/2014/main" id="{3914097D-7B5A-434D-875D-0CEE91723D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22034" y="1521886"/>
                  <a:ext cx="814719" cy="814717"/>
                </a:xfrm>
                <a:custGeom>
                  <a:avLst/>
                  <a:gdLst>
                    <a:gd name="T0" fmla="*/ 637 w 1275"/>
                    <a:gd name="T1" fmla="*/ 0 h 1275"/>
                    <a:gd name="T2" fmla="*/ 637 w 1275"/>
                    <a:gd name="T3" fmla="*/ 0 h 1275"/>
                    <a:gd name="T4" fmla="*/ 1274 w 1275"/>
                    <a:gd name="T5" fmla="*/ 637 h 1275"/>
                    <a:gd name="T6" fmla="*/ 1274 w 1275"/>
                    <a:gd name="T7" fmla="*/ 637 h 1275"/>
                    <a:gd name="T8" fmla="*/ 637 w 1275"/>
                    <a:gd name="T9" fmla="*/ 1274 h 1275"/>
                    <a:gd name="T10" fmla="*/ 637 w 1275"/>
                    <a:gd name="T11" fmla="*/ 1274 h 1275"/>
                    <a:gd name="T12" fmla="*/ 0 w 1275"/>
                    <a:gd name="T13" fmla="*/ 637 h 1275"/>
                    <a:gd name="T14" fmla="*/ 0 w 1275"/>
                    <a:gd name="T15" fmla="*/ 637 h 1275"/>
                    <a:gd name="T16" fmla="*/ 637 w 1275"/>
                    <a:gd name="T17" fmla="*/ 0 h 1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75" h="1275">
                      <a:moveTo>
                        <a:pt x="637" y="0"/>
                      </a:moveTo>
                      <a:lnTo>
                        <a:pt x="637" y="0"/>
                      </a:lnTo>
                      <a:cubicBezTo>
                        <a:pt x="989" y="0"/>
                        <a:pt x="1274" y="285"/>
                        <a:pt x="1274" y="637"/>
                      </a:cubicBezTo>
                      <a:lnTo>
                        <a:pt x="1274" y="637"/>
                      </a:lnTo>
                      <a:cubicBezTo>
                        <a:pt x="1274" y="988"/>
                        <a:pt x="989" y="1274"/>
                        <a:pt x="637" y="1274"/>
                      </a:cubicBezTo>
                      <a:lnTo>
                        <a:pt x="637" y="1274"/>
                      </a:lnTo>
                      <a:cubicBezTo>
                        <a:pt x="285" y="1274"/>
                        <a:pt x="0" y="988"/>
                        <a:pt x="0" y="637"/>
                      </a:cubicBezTo>
                      <a:lnTo>
                        <a:pt x="0" y="637"/>
                      </a:lnTo>
                      <a:cubicBezTo>
                        <a:pt x="0" y="285"/>
                        <a:pt x="285" y="0"/>
                        <a:pt x="637" y="0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1218987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493" algn="l" defTabSz="1218987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8987" algn="l" defTabSz="1218987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480" algn="l" defTabSz="1218987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7973" algn="l" defTabSz="1218987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467" algn="l" defTabSz="1218987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6960" algn="l" defTabSz="1218987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6453" algn="l" defTabSz="1218987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5947" algn="l" defTabSz="1218987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2100" dirty="0">
                    <a:latin typeface="Lato Light" panose="020F0502020204030203" pitchFamily="34" charset="0"/>
                  </a:endParaRPr>
                </a:p>
              </p:txBody>
            </p:sp>
            <p:sp>
              <p:nvSpPr>
                <p:cNvPr id="39" name="Freeform 203">
                  <a:extLst>
                    <a:ext uri="{FF2B5EF4-FFF2-40B4-BE49-F238E27FC236}">
                      <a16:creationId xmlns:a16="http://schemas.microsoft.com/office/drawing/2014/main" id="{EB56F3B8-AFA6-443F-AC8D-E5FAC9866F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45831" y="2617777"/>
                  <a:ext cx="2880728" cy="963513"/>
                </a:xfrm>
                <a:custGeom>
                  <a:avLst/>
                  <a:gdLst>
                    <a:gd name="T0" fmla="*/ 673 w 5254"/>
                    <a:gd name="T1" fmla="*/ 563 h 1225"/>
                    <a:gd name="T2" fmla="*/ 42 w 5254"/>
                    <a:gd name="T3" fmla="*/ 92 h 1225"/>
                    <a:gd name="T4" fmla="*/ 42 w 5254"/>
                    <a:gd name="T5" fmla="*/ 92 h 1225"/>
                    <a:gd name="T6" fmla="*/ 72 w 5254"/>
                    <a:gd name="T7" fmla="*/ 0 h 1225"/>
                    <a:gd name="T8" fmla="*/ 4442 w 5254"/>
                    <a:gd name="T9" fmla="*/ 0 h 1225"/>
                    <a:gd name="T10" fmla="*/ 4442 w 5254"/>
                    <a:gd name="T11" fmla="*/ 0 h 1225"/>
                    <a:gd name="T12" fmla="*/ 4472 w 5254"/>
                    <a:gd name="T13" fmla="*/ 10 h 1225"/>
                    <a:gd name="T14" fmla="*/ 5225 w 5254"/>
                    <a:gd name="T15" fmla="*/ 563 h 1225"/>
                    <a:gd name="T16" fmla="*/ 5225 w 5254"/>
                    <a:gd name="T17" fmla="*/ 563 h 1225"/>
                    <a:gd name="T18" fmla="*/ 5225 w 5254"/>
                    <a:gd name="T19" fmla="*/ 644 h 1225"/>
                    <a:gd name="T20" fmla="*/ 4472 w 5254"/>
                    <a:gd name="T21" fmla="*/ 1213 h 1225"/>
                    <a:gd name="T22" fmla="*/ 4472 w 5254"/>
                    <a:gd name="T23" fmla="*/ 1213 h 1225"/>
                    <a:gd name="T24" fmla="*/ 4441 w 5254"/>
                    <a:gd name="T25" fmla="*/ 1224 h 1225"/>
                    <a:gd name="T26" fmla="*/ 69 w 5254"/>
                    <a:gd name="T27" fmla="*/ 1224 h 1225"/>
                    <a:gd name="T28" fmla="*/ 69 w 5254"/>
                    <a:gd name="T29" fmla="*/ 1224 h 1225"/>
                    <a:gd name="T30" fmla="*/ 38 w 5254"/>
                    <a:gd name="T31" fmla="*/ 1132 h 1225"/>
                    <a:gd name="T32" fmla="*/ 674 w 5254"/>
                    <a:gd name="T33" fmla="*/ 644 h 1225"/>
                    <a:gd name="T34" fmla="*/ 674 w 5254"/>
                    <a:gd name="T35" fmla="*/ 644 h 1225"/>
                    <a:gd name="T36" fmla="*/ 673 w 5254"/>
                    <a:gd name="T37" fmla="*/ 563 h 1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254" h="1225">
                      <a:moveTo>
                        <a:pt x="673" y="563"/>
                      </a:moveTo>
                      <a:lnTo>
                        <a:pt x="42" y="92"/>
                      </a:lnTo>
                      <a:lnTo>
                        <a:pt x="42" y="92"/>
                      </a:lnTo>
                      <a:cubicBezTo>
                        <a:pt x="2" y="63"/>
                        <a:pt x="23" y="0"/>
                        <a:pt x="72" y="0"/>
                      </a:cubicBezTo>
                      <a:lnTo>
                        <a:pt x="4442" y="0"/>
                      </a:lnTo>
                      <a:lnTo>
                        <a:pt x="4442" y="0"/>
                      </a:lnTo>
                      <a:cubicBezTo>
                        <a:pt x="4452" y="0"/>
                        <a:pt x="4463" y="3"/>
                        <a:pt x="4472" y="10"/>
                      </a:cubicBezTo>
                      <a:lnTo>
                        <a:pt x="5225" y="563"/>
                      </a:lnTo>
                      <a:lnTo>
                        <a:pt x="5225" y="563"/>
                      </a:lnTo>
                      <a:cubicBezTo>
                        <a:pt x="5252" y="583"/>
                        <a:pt x="5253" y="624"/>
                        <a:pt x="5225" y="644"/>
                      </a:cubicBezTo>
                      <a:lnTo>
                        <a:pt x="4472" y="1213"/>
                      </a:lnTo>
                      <a:lnTo>
                        <a:pt x="4472" y="1213"/>
                      </a:lnTo>
                      <a:cubicBezTo>
                        <a:pt x="4463" y="1220"/>
                        <a:pt x="4452" y="1224"/>
                        <a:pt x="4441" y="1224"/>
                      </a:cubicBezTo>
                      <a:lnTo>
                        <a:pt x="69" y="1224"/>
                      </a:lnTo>
                      <a:lnTo>
                        <a:pt x="69" y="1224"/>
                      </a:lnTo>
                      <a:cubicBezTo>
                        <a:pt x="20" y="1224"/>
                        <a:pt x="0" y="1162"/>
                        <a:pt x="38" y="1132"/>
                      </a:cubicBezTo>
                      <a:lnTo>
                        <a:pt x="674" y="644"/>
                      </a:lnTo>
                      <a:lnTo>
                        <a:pt x="674" y="644"/>
                      </a:lnTo>
                      <a:cubicBezTo>
                        <a:pt x="701" y="624"/>
                        <a:pt x="700" y="583"/>
                        <a:pt x="673" y="563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1218987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493" algn="l" defTabSz="1218987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8987" algn="l" defTabSz="1218987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480" algn="l" defTabSz="1218987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7973" algn="l" defTabSz="1218987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467" algn="l" defTabSz="1218987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6960" algn="l" defTabSz="1218987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6453" algn="l" defTabSz="1218987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5947" algn="l" defTabSz="1218987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2100" dirty="0">
                    <a:latin typeface="Lato Light" panose="020F0502020204030203" pitchFamily="34" charset="0"/>
                  </a:endParaRPr>
                </a:p>
              </p:txBody>
            </p:sp>
            <p:sp>
              <p:nvSpPr>
                <p:cNvPr id="40" name="Freeform 208">
                  <a:extLst>
                    <a:ext uri="{FF2B5EF4-FFF2-40B4-BE49-F238E27FC236}">
                      <a16:creationId xmlns:a16="http://schemas.microsoft.com/office/drawing/2014/main" id="{5B99CC7F-D609-4F96-AE71-3A8114D5F4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722647" y="1521886"/>
                  <a:ext cx="814719" cy="814717"/>
                </a:xfrm>
                <a:custGeom>
                  <a:avLst/>
                  <a:gdLst>
                    <a:gd name="T0" fmla="*/ 637 w 1275"/>
                    <a:gd name="T1" fmla="*/ 0 h 1275"/>
                    <a:gd name="T2" fmla="*/ 637 w 1275"/>
                    <a:gd name="T3" fmla="*/ 0 h 1275"/>
                    <a:gd name="T4" fmla="*/ 1274 w 1275"/>
                    <a:gd name="T5" fmla="*/ 637 h 1275"/>
                    <a:gd name="T6" fmla="*/ 1274 w 1275"/>
                    <a:gd name="T7" fmla="*/ 637 h 1275"/>
                    <a:gd name="T8" fmla="*/ 637 w 1275"/>
                    <a:gd name="T9" fmla="*/ 1274 h 1275"/>
                    <a:gd name="T10" fmla="*/ 637 w 1275"/>
                    <a:gd name="T11" fmla="*/ 1274 h 1275"/>
                    <a:gd name="T12" fmla="*/ 0 w 1275"/>
                    <a:gd name="T13" fmla="*/ 637 h 1275"/>
                    <a:gd name="T14" fmla="*/ 0 w 1275"/>
                    <a:gd name="T15" fmla="*/ 637 h 1275"/>
                    <a:gd name="T16" fmla="*/ 637 w 1275"/>
                    <a:gd name="T17" fmla="*/ 0 h 1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75" h="1275">
                      <a:moveTo>
                        <a:pt x="637" y="0"/>
                      </a:moveTo>
                      <a:lnTo>
                        <a:pt x="637" y="0"/>
                      </a:lnTo>
                      <a:cubicBezTo>
                        <a:pt x="989" y="0"/>
                        <a:pt x="1274" y="285"/>
                        <a:pt x="1274" y="637"/>
                      </a:cubicBezTo>
                      <a:lnTo>
                        <a:pt x="1274" y="637"/>
                      </a:lnTo>
                      <a:cubicBezTo>
                        <a:pt x="1274" y="988"/>
                        <a:pt x="989" y="1274"/>
                        <a:pt x="637" y="1274"/>
                      </a:cubicBezTo>
                      <a:lnTo>
                        <a:pt x="637" y="1274"/>
                      </a:lnTo>
                      <a:cubicBezTo>
                        <a:pt x="285" y="1274"/>
                        <a:pt x="0" y="988"/>
                        <a:pt x="0" y="637"/>
                      </a:cubicBezTo>
                      <a:lnTo>
                        <a:pt x="0" y="637"/>
                      </a:lnTo>
                      <a:cubicBezTo>
                        <a:pt x="0" y="285"/>
                        <a:pt x="285" y="0"/>
                        <a:pt x="637" y="0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1218987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493" algn="l" defTabSz="1218987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8987" algn="l" defTabSz="1218987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480" algn="l" defTabSz="1218987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7973" algn="l" defTabSz="1218987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467" algn="l" defTabSz="1218987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6960" algn="l" defTabSz="1218987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6453" algn="l" defTabSz="1218987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5947" algn="l" defTabSz="1218987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2100" dirty="0">
                    <a:latin typeface="Lato Light" panose="020F0502020204030203" pitchFamily="34" charset="0"/>
                  </a:endParaRPr>
                </a:p>
              </p:txBody>
            </p:sp>
            <p:grpSp>
              <p:nvGrpSpPr>
                <p:cNvPr id="41" name="Graphic 121" descr="Lights On">
                  <a:extLst>
                    <a:ext uri="{FF2B5EF4-FFF2-40B4-BE49-F238E27FC236}">
                      <a16:creationId xmlns:a16="http://schemas.microsoft.com/office/drawing/2014/main" id="{85DA20EC-4252-463D-8412-0907696061C5}"/>
                    </a:ext>
                  </a:extLst>
                </p:cNvPr>
                <p:cNvGrpSpPr/>
                <p:nvPr/>
              </p:nvGrpSpPr>
              <p:grpSpPr>
                <a:xfrm>
                  <a:off x="9869789" y="1638540"/>
                  <a:ext cx="520457" cy="566014"/>
                  <a:chOff x="7730780" y="510940"/>
                  <a:chExt cx="762000" cy="828702"/>
                </a:xfrm>
                <a:solidFill>
                  <a:srgbClr val="000000"/>
                </a:solidFill>
              </p:grpSpPr>
              <p:sp>
                <p:nvSpPr>
                  <p:cNvPr id="56" name="Freeform: Shape 55">
                    <a:extLst>
                      <a:ext uri="{FF2B5EF4-FFF2-40B4-BE49-F238E27FC236}">
                        <a16:creationId xmlns:a16="http://schemas.microsoft.com/office/drawing/2014/main" id="{8FAE806B-7B44-4C6D-8C38-0C87433E49CF}"/>
                      </a:ext>
                    </a:extLst>
                  </p:cNvPr>
                  <p:cNvSpPr/>
                  <p:nvPr/>
                </p:nvSpPr>
                <p:spPr>
                  <a:xfrm>
                    <a:off x="7873655" y="650214"/>
                    <a:ext cx="476250" cy="497062"/>
                  </a:xfrm>
                  <a:custGeom>
                    <a:avLst/>
                    <a:gdLst>
                      <a:gd name="connsiteX0" fmla="*/ 362626 w 476250"/>
                      <a:gd name="connsiteY0" fmla="*/ 486994 h 497062"/>
                      <a:gd name="connsiteX1" fmla="*/ 418348 w 476250"/>
                      <a:gd name="connsiteY1" fmla="*/ 396507 h 497062"/>
                      <a:gd name="connsiteX2" fmla="*/ 459686 w 476250"/>
                      <a:gd name="connsiteY2" fmla="*/ 328765 h 497062"/>
                      <a:gd name="connsiteX3" fmla="*/ 476250 w 476250"/>
                      <a:gd name="connsiteY3" fmla="*/ 246316 h 497062"/>
                      <a:gd name="connsiteX4" fmla="*/ 476250 w 476250"/>
                      <a:gd name="connsiteY4" fmla="*/ 238125 h 497062"/>
                      <a:gd name="connsiteX5" fmla="*/ 238125 w 476250"/>
                      <a:gd name="connsiteY5" fmla="*/ 0 h 497062"/>
                      <a:gd name="connsiteX6" fmla="*/ 0 w 476250"/>
                      <a:gd name="connsiteY6" fmla="*/ 238125 h 497062"/>
                      <a:gd name="connsiteX7" fmla="*/ 0 w 476250"/>
                      <a:gd name="connsiteY7" fmla="*/ 246316 h 497062"/>
                      <a:gd name="connsiteX8" fmla="*/ 16573 w 476250"/>
                      <a:gd name="connsiteY8" fmla="*/ 328736 h 497062"/>
                      <a:gd name="connsiteX9" fmla="*/ 57912 w 476250"/>
                      <a:gd name="connsiteY9" fmla="*/ 396478 h 497062"/>
                      <a:gd name="connsiteX10" fmla="*/ 113633 w 476250"/>
                      <a:gd name="connsiteY10" fmla="*/ 486966 h 497062"/>
                      <a:gd name="connsiteX11" fmla="*/ 129931 w 476250"/>
                      <a:gd name="connsiteY11" fmla="*/ 497062 h 497062"/>
                      <a:gd name="connsiteX12" fmla="*/ 346329 w 476250"/>
                      <a:gd name="connsiteY12" fmla="*/ 497062 h 497062"/>
                      <a:gd name="connsiteX13" fmla="*/ 362626 w 476250"/>
                      <a:gd name="connsiteY13" fmla="*/ 486994 h 497062"/>
                      <a:gd name="connsiteX14" fmla="*/ 345758 w 476250"/>
                      <a:gd name="connsiteY14" fmla="*/ 478041 h 497062"/>
                      <a:gd name="connsiteX15" fmla="*/ 130493 w 476250"/>
                      <a:gd name="connsiteY15" fmla="*/ 478041 h 497062"/>
                      <a:gd name="connsiteX16" fmla="*/ 72190 w 476250"/>
                      <a:gd name="connsiteY16" fmla="*/ 383829 h 497062"/>
                      <a:gd name="connsiteX17" fmla="*/ 34385 w 476250"/>
                      <a:gd name="connsiteY17" fmla="*/ 321916 h 497062"/>
                      <a:gd name="connsiteX18" fmla="*/ 19050 w 476250"/>
                      <a:gd name="connsiteY18" fmla="*/ 246021 h 497062"/>
                      <a:gd name="connsiteX19" fmla="*/ 19050 w 476250"/>
                      <a:gd name="connsiteY19" fmla="*/ 238477 h 497062"/>
                      <a:gd name="connsiteX20" fmla="*/ 237949 w 476250"/>
                      <a:gd name="connsiteY20" fmla="*/ 19226 h 497062"/>
                      <a:gd name="connsiteX21" fmla="*/ 457200 w 476250"/>
                      <a:gd name="connsiteY21" fmla="*/ 238125 h 497062"/>
                      <a:gd name="connsiteX22" fmla="*/ 457200 w 476250"/>
                      <a:gd name="connsiteY22" fmla="*/ 246021 h 497062"/>
                      <a:gd name="connsiteX23" fmla="*/ 441960 w 476250"/>
                      <a:gd name="connsiteY23" fmla="*/ 321850 h 497062"/>
                      <a:gd name="connsiteX24" fmla="*/ 404336 w 476250"/>
                      <a:gd name="connsiteY24" fmla="*/ 383610 h 497062"/>
                      <a:gd name="connsiteX25" fmla="*/ 345758 w 476250"/>
                      <a:gd name="connsiteY25" fmla="*/ 478041 h 4970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476250" h="497062">
                        <a:moveTo>
                          <a:pt x="362626" y="486994"/>
                        </a:moveTo>
                        <a:cubicBezTo>
                          <a:pt x="372723" y="466411"/>
                          <a:pt x="396535" y="420319"/>
                          <a:pt x="418348" y="396507"/>
                        </a:cubicBezTo>
                        <a:cubicBezTo>
                          <a:pt x="436046" y="376564"/>
                          <a:pt x="450045" y="353624"/>
                          <a:pt x="459686" y="328765"/>
                        </a:cubicBezTo>
                        <a:cubicBezTo>
                          <a:pt x="469792" y="302405"/>
                          <a:pt x="475391" y="274533"/>
                          <a:pt x="476250" y="246316"/>
                        </a:cubicBezTo>
                        <a:lnTo>
                          <a:pt x="476250" y="238125"/>
                        </a:lnTo>
                        <a:cubicBezTo>
                          <a:pt x="476250" y="106612"/>
                          <a:pt x="369638" y="0"/>
                          <a:pt x="238125" y="0"/>
                        </a:cubicBezTo>
                        <a:cubicBezTo>
                          <a:pt x="106612" y="0"/>
                          <a:pt x="0" y="106612"/>
                          <a:pt x="0" y="238125"/>
                        </a:cubicBezTo>
                        <a:lnTo>
                          <a:pt x="0" y="246316"/>
                        </a:lnTo>
                        <a:cubicBezTo>
                          <a:pt x="865" y="274525"/>
                          <a:pt x="6467" y="302386"/>
                          <a:pt x="16573" y="328736"/>
                        </a:cubicBezTo>
                        <a:cubicBezTo>
                          <a:pt x="26215" y="353596"/>
                          <a:pt x="40214" y="376536"/>
                          <a:pt x="57912" y="396478"/>
                        </a:cubicBezTo>
                        <a:cubicBezTo>
                          <a:pt x="79724" y="420205"/>
                          <a:pt x="103537" y="466411"/>
                          <a:pt x="113633" y="486966"/>
                        </a:cubicBezTo>
                        <a:cubicBezTo>
                          <a:pt x="116712" y="493149"/>
                          <a:pt x="123023" y="497059"/>
                          <a:pt x="129931" y="497062"/>
                        </a:cubicBezTo>
                        <a:lnTo>
                          <a:pt x="346329" y="497062"/>
                        </a:lnTo>
                        <a:cubicBezTo>
                          <a:pt x="353230" y="497065"/>
                          <a:pt x="359540" y="493167"/>
                          <a:pt x="362626" y="486994"/>
                        </a:cubicBezTo>
                        <a:close/>
                        <a:moveTo>
                          <a:pt x="345758" y="478041"/>
                        </a:moveTo>
                        <a:lnTo>
                          <a:pt x="130493" y="478041"/>
                        </a:lnTo>
                        <a:cubicBezTo>
                          <a:pt x="118205" y="453047"/>
                          <a:pt x="94536" y="408127"/>
                          <a:pt x="72190" y="383829"/>
                        </a:cubicBezTo>
                        <a:cubicBezTo>
                          <a:pt x="55997" y="365610"/>
                          <a:pt x="43194" y="344643"/>
                          <a:pt x="34385" y="321916"/>
                        </a:cubicBezTo>
                        <a:cubicBezTo>
                          <a:pt x="25066" y="297653"/>
                          <a:pt x="19882" y="271999"/>
                          <a:pt x="19050" y="246021"/>
                        </a:cubicBezTo>
                        <a:lnTo>
                          <a:pt x="19050" y="238477"/>
                        </a:lnTo>
                        <a:cubicBezTo>
                          <a:pt x="18953" y="117486"/>
                          <a:pt x="116957" y="19323"/>
                          <a:pt x="237949" y="19226"/>
                        </a:cubicBezTo>
                        <a:cubicBezTo>
                          <a:pt x="358940" y="19129"/>
                          <a:pt x="457103" y="117134"/>
                          <a:pt x="457200" y="238125"/>
                        </a:cubicBezTo>
                        <a:lnTo>
                          <a:pt x="457200" y="246021"/>
                        </a:lnTo>
                        <a:cubicBezTo>
                          <a:pt x="456396" y="271972"/>
                          <a:pt x="451245" y="297604"/>
                          <a:pt x="441960" y="321850"/>
                        </a:cubicBezTo>
                        <a:cubicBezTo>
                          <a:pt x="433196" y="344513"/>
                          <a:pt x="420455" y="365428"/>
                          <a:pt x="404336" y="383610"/>
                        </a:cubicBezTo>
                        <a:cubicBezTo>
                          <a:pt x="381629" y="408413"/>
                          <a:pt x="357978" y="453238"/>
                          <a:pt x="345758" y="47804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  <a:effectLst/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493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8987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480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7973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467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6960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6453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5947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s-UY" sz="2100">
                      <a:latin typeface="Lato Light" panose="020F0502020204030203" pitchFamily="34" charset="0"/>
                    </a:endParaRPr>
                  </a:p>
                </p:txBody>
              </p:sp>
              <p:sp>
                <p:nvSpPr>
                  <p:cNvPr id="57" name="Freeform: Shape 56">
                    <a:extLst>
                      <a:ext uri="{FF2B5EF4-FFF2-40B4-BE49-F238E27FC236}">
                        <a16:creationId xmlns:a16="http://schemas.microsoft.com/office/drawing/2014/main" id="{4FD042A6-14CD-4CBA-AF76-821AFB28558C}"/>
                      </a:ext>
                    </a:extLst>
                  </p:cNvPr>
                  <p:cNvSpPr/>
                  <p:nvPr/>
                </p:nvSpPr>
                <p:spPr>
                  <a:xfrm>
                    <a:off x="7997480" y="1204998"/>
                    <a:ext cx="228600" cy="19050"/>
                  </a:xfrm>
                  <a:custGeom>
                    <a:avLst/>
                    <a:gdLst>
                      <a:gd name="connsiteX0" fmla="*/ 228600 w 228600"/>
                      <a:gd name="connsiteY0" fmla="*/ 9525 h 19050"/>
                      <a:gd name="connsiteX1" fmla="*/ 219075 w 228600"/>
                      <a:gd name="connsiteY1" fmla="*/ 0 h 19050"/>
                      <a:gd name="connsiteX2" fmla="*/ 9525 w 228600"/>
                      <a:gd name="connsiteY2" fmla="*/ 0 h 19050"/>
                      <a:gd name="connsiteX3" fmla="*/ 0 w 228600"/>
                      <a:gd name="connsiteY3" fmla="*/ 9525 h 19050"/>
                      <a:gd name="connsiteX4" fmla="*/ 9525 w 228600"/>
                      <a:gd name="connsiteY4" fmla="*/ 19050 h 19050"/>
                      <a:gd name="connsiteX5" fmla="*/ 219075 w 228600"/>
                      <a:gd name="connsiteY5" fmla="*/ 19050 h 19050"/>
                      <a:gd name="connsiteX6" fmla="*/ 228600 w 228600"/>
                      <a:gd name="connsiteY6" fmla="*/ 9525 h 19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8600" h="19050">
                        <a:moveTo>
                          <a:pt x="228600" y="9525"/>
                        </a:moveTo>
                        <a:cubicBezTo>
                          <a:pt x="228600" y="4264"/>
                          <a:pt x="224336" y="0"/>
                          <a:pt x="219075" y="0"/>
                        </a:cubicBezTo>
                        <a:lnTo>
                          <a:pt x="9525" y="0"/>
                        </a:lnTo>
                        <a:cubicBezTo>
                          <a:pt x="4264" y="0"/>
                          <a:pt x="0" y="4264"/>
                          <a:pt x="0" y="9525"/>
                        </a:cubicBezTo>
                        <a:cubicBezTo>
                          <a:pt x="0" y="14786"/>
                          <a:pt x="4264" y="19050"/>
                          <a:pt x="9525" y="19050"/>
                        </a:cubicBezTo>
                        <a:lnTo>
                          <a:pt x="219075" y="19050"/>
                        </a:lnTo>
                        <a:cubicBezTo>
                          <a:pt x="224336" y="19050"/>
                          <a:pt x="228600" y="14786"/>
                          <a:pt x="228600" y="9525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  <a:effectLst/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493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8987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480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7973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467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6960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6453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5947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s-UY" sz="2100">
                      <a:latin typeface="Lato Light" panose="020F0502020204030203" pitchFamily="34" charset="0"/>
                    </a:endParaRPr>
                  </a:p>
                </p:txBody>
              </p:sp>
              <p:sp>
                <p:nvSpPr>
                  <p:cNvPr id="58" name="Freeform: Shape 57">
                    <a:extLst>
                      <a:ext uri="{FF2B5EF4-FFF2-40B4-BE49-F238E27FC236}">
                        <a16:creationId xmlns:a16="http://schemas.microsoft.com/office/drawing/2014/main" id="{57939D26-F286-48F7-A07D-4ED37FD96E4E}"/>
                      </a:ext>
                    </a:extLst>
                  </p:cNvPr>
                  <p:cNvSpPr/>
                  <p:nvPr/>
                </p:nvSpPr>
                <p:spPr>
                  <a:xfrm>
                    <a:off x="8056702" y="1278493"/>
                    <a:ext cx="110096" cy="61149"/>
                  </a:xfrm>
                  <a:custGeom>
                    <a:avLst/>
                    <a:gdLst>
                      <a:gd name="connsiteX0" fmla="*/ 9557 w 110096"/>
                      <a:gd name="connsiteY0" fmla="*/ 0 h 61149"/>
                      <a:gd name="connsiteX1" fmla="*/ 0 w 110096"/>
                      <a:gd name="connsiteY1" fmla="*/ 9493 h 61149"/>
                      <a:gd name="connsiteX2" fmla="*/ 32 w 110096"/>
                      <a:gd name="connsiteY2" fmla="*/ 10306 h 61149"/>
                      <a:gd name="connsiteX3" fmla="*/ 59396 w 110096"/>
                      <a:gd name="connsiteY3" fmla="*/ 60975 h 61149"/>
                      <a:gd name="connsiteX4" fmla="*/ 110065 w 110096"/>
                      <a:gd name="connsiteY4" fmla="*/ 10306 h 61149"/>
                      <a:gd name="connsiteX5" fmla="*/ 101333 w 110096"/>
                      <a:gd name="connsiteY5" fmla="*/ 50 h 61149"/>
                      <a:gd name="connsiteX6" fmla="*/ 100540 w 110096"/>
                      <a:gd name="connsiteY6" fmla="*/ 19 h 61149"/>
                      <a:gd name="connsiteX7" fmla="*/ 55135 w 110096"/>
                      <a:gd name="connsiteY7" fmla="*/ 42072 h 61149"/>
                      <a:gd name="connsiteX8" fmla="*/ 21464 w 110096"/>
                      <a:gd name="connsiteY8" fmla="*/ 19050 h 61149"/>
                      <a:gd name="connsiteX9" fmla="*/ 88720 w 110096"/>
                      <a:gd name="connsiteY9" fmla="*/ 19050 h 61149"/>
                      <a:gd name="connsiteX10" fmla="*/ 55135 w 110096"/>
                      <a:gd name="connsiteY10" fmla="*/ 42072 h 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10096" h="61149">
                        <a:moveTo>
                          <a:pt x="9557" y="0"/>
                        </a:moveTo>
                        <a:cubicBezTo>
                          <a:pt x="4297" y="-18"/>
                          <a:pt x="18" y="4232"/>
                          <a:pt x="0" y="9493"/>
                        </a:cubicBezTo>
                        <a:cubicBezTo>
                          <a:pt x="-1" y="9764"/>
                          <a:pt x="11" y="10036"/>
                          <a:pt x="32" y="10306"/>
                        </a:cubicBezTo>
                        <a:cubicBezTo>
                          <a:pt x="2433" y="40691"/>
                          <a:pt x="29011" y="63377"/>
                          <a:pt x="59396" y="60975"/>
                        </a:cubicBezTo>
                        <a:cubicBezTo>
                          <a:pt x="86445" y="58839"/>
                          <a:pt x="107928" y="37355"/>
                          <a:pt x="110065" y="10306"/>
                        </a:cubicBezTo>
                        <a:cubicBezTo>
                          <a:pt x="110486" y="5063"/>
                          <a:pt x="106576" y="471"/>
                          <a:pt x="101333" y="50"/>
                        </a:cubicBezTo>
                        <a:cubicBezTo>
                          <a:pt x="101069" y="29"/>
                          <a:pt x="100805" y="18"/>
                          <a:pt x="100540" y="19"/>
                        </a:cubicBezTo>
                        <a:close/>
                        <a:moveTo>
                          <a:pt x="55135" y="42072"/>
                        </a:moveTo>
                        <a:cubicBezTo>
                          <a:pt x="40270" y="41970"/>
                          <a:pt x="26952" y="32864"/>
                          <a:pt x="21464" y="19050"/>
                        </a:cubicBezTo>
                        <a:lnTo>
                          <a:pt x="88720" y="19050"/>
                        </a:lnTo>
                        <a:cubicBezTo>
                          <a:pt x="83262" y="32851"/>
                          <a:pt x="69975" y="41959"/>
                          <a:pt x="55135" y="42072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  <a:effectLst/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493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8987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480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7973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467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6960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6453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5947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s-UY" sz="2100">
                      <a:latin typeface="Lato Light" panose="020F0502020204030203" pitchFamily="34" charset="0"/>
                    </a:endParaRPr>
                  </a:p>
                </p:txBody>
              </p:sp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id="{127CD36A-9E30-428E-8BEF-DBCABFFC37E4}"/>
                      </a:ext>
                    </a:extLst>
                  </p:cNvPr>
                  <p:cNvSpPr/>
                  <p:nvPr/>
                </p:nvSpPr>
                <p:spPr>
                  <a:xfrm>
                    <a:off x="8102255" y="510940"/>
                    <a:ext cx="19050" cy="104775"/>
                  </a:xfrm>
                  <a:custGeom>
                    <a:avLst/>
                    <a:gdLst>
                      <a:gd name="connsiteX0" fmla="*/ 0 w 19050"/>
                      <a:gd name="connsiteY0" fmla="*/ 9525 h 104775"/>
                      <a:gd name="connsiteX1" fmla="*/ 0 w 19050"/>
                      <a:gd name="connsiteY1" fmla="*/ 95250 h 104775"/>
                      <a:gd name="connsiteX2" fmla="*/ 9525 w 19050"/>
                      <a:gd name="connsiteY2" fmla="*/ 104775 h 104775"/>
                      <a:gd name="connsiteX3" fmla="*/ 19050 w 19050"/>
                      <a:gd name="connsiteY3" fmla="*/ 95250 h 104775"/>
                      <a:gd name="connsiteX4" fmla="*/ 19050 w 19050"/>
                      <a:gd name="connsiteY4" fmla="*/ 9525 h 104775"/>
                      <a:gd name="connsiteX5" fmla="*/ 9525 w 19050"/>
                      <a:gd name="connsiteY5" fmla="*/ 0 h 104775"/>
                      <a:gd name="connsiteX6" fmla="*/ 0 w 19050"/>
                      <a:gd name="connsiteY6" fmla="*/ 9525 h 104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9050" h="104775">
                        <a:moveTo>
                          <a:pt x="0" y="9525"/>
                        </a:moveTo>
                        <a:lnTo>
                          <a:pt x="0" y="95250"/>
                        </a:lnTo>
                        <a:cubicBezTo>
                          <a:pt x="0" y="100511"/>
                          <a:pt x="4264" y="104775"/>
                          <a:pt x="9525" y="104775"/>
                        </a:cubicBezTo>
                        <a:cubicBezTo>
                          <a:pt x="14786" y="104775"/>
                          <a:pt x="19050" y="100511"/>
                          <a:pt x="19050" y="95250"/>
                        </a:cubicBezTo>
                        <a:lnTo>
                          <a:pt x="19050" y="9525"/>
                        </a:lnTo>
                        <a:cubicBezTo>
                          <a:pt x="19050" y="4265"/>
                          <a:pt x="14786" y="0"/>
                          <a:pt x="9525" y="0"/>
                        </a:cubicBezTo>
                        <a:cubicBezTo>
                          <a:pt x="4264" y="0"/>
                          <a:pt x="0" y="4265"/>
                          <a:pt x="0" y="9525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  <a:effectLst/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493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8987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480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7973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467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6960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6453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5947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s-UY" sz="2100">
                      <a:latin typeface="Lato Light" panose="020F0502020204030203" pitchFamily="34" charset="0"/>
                    </a:endParaRPr>
                  </a:p>
                </p:txBody>
              </p:sp>
              <p:sp>
                <p:nvSpPr>
                  <p:cNvPr id="60" name="Freeform: Shape 59">
                    <a:extLst>
                      <a:ext uri="{FF2B5EF4-FFF2-40B4-BE49-F238E27FC236}">
                        <a16:creationId xmlns:a16="http://schemas.microsoft.com/office/drawing/2014/main" id="{A778553B-C58B-4698-AEE0-D4090BA2F6FD}"/>
                      </a:ext>
                    </a:extLst>
                  </p:cNvPr>
                  <p:cNvSpPr/>
                  <p:nvPr/>
                </p:nvSpPr>
                <p:spPr>
                  <a:xfrm>
                    <a:off x="7730780" y="882415"/>
                    <a:ext cx="104775" cy="19050"/>
                  </a:xfrm>
                  <a:custGeom>
                    <a:avLst/>
                    <a:gdLst>
                      <a:gd name="connsiteX0" fmla="*/ 104775 w 104775"/>
                      <a:gd name="connsiteY0" fmla="*/ 9525 h 19050"/>
                      <a:gd name="connsiteX1" fmla="*/ 95250 w 104775"/>
                      <a:gd name="connsiteY1" fmla="*/ 0 h 19050"/>
                      <a:gd name="connsiteX2" fmla="*/ 9525 w 104775"/>
                      <a:gd name="connsiteY2" fmla="*/ 0 h 19050"/>
                      <a:gd name="connsiteX3" fmla="*/ 0 w 104775"/>
                      <a:gd name="connsiteY3" fmla="*/ 9525 h 19050"/>
                      <a:gd name="connsiteX4" fmla="*/ 9525 w 104775"/>
                      <a:gd name="connsiteY4" fmla="*/ 19050 h 19050"/>
                      <a:gd name="connsiteX5" fmla="*/ 95250 w 104775"/>
                      <a:gd name="connsiteY5" fmla="*/ 19050 h 19050"/>
                      <a:gd name="connsiteX6" fmla="*/ 104775 w 104775"/>
                      <a:gd name="connsiteY6" fmla="*/ 9525 h 19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4775" h="19050">
                        <a:moveTo>
                          <a:pt x="104775" y="9525"/>
                        </a:moveTo>
                        <a:cubicBezTo>
                          <a:pt x="104775" y="4264"/>
                          <a:pt x="100511" y="0"/>
                          <a:pt x="95250" y="0"/>
                        </a:cubicBezTo>
                        <a:lnTo>
                          <a:pt x="9525" y="0"/>
                        </a:lnTo>
                        <a:cubicBezTo>
                          <a:pt x="4264" y="0"/>
                          <a:pt x="0" y="4264"/>
                          <a:pt x="0" y="9525"/>
                        </a:cubicBezTo>
                        <a:cubicBezTo>
                          <a:pt x="0" y="14786"/>
                          <a:pt x="4264" y="19050"/>
                          <a:pt x="9525" y="19050"/>
                        </a:cubicBezTo>
                        <a:lnTo>
                          <a:pt x="95250" y="19050"/>
                        </a:lnTo>
                        <a:cubicBezTo>
                          <a:pt x="100511" y="19050"/>
                          <a:pt x="104775" y="14786"/>
                          <a:pt x="104775" y="9525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  <a:effectLst/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493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8987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480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7973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467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6960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6453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5947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s-UY" sz="2100">
                      <a:latin typeface="Lato Light" panose="020F0502020204030203" pitchFamily="34" charset="0"/>
                    </a:endParaRPr>
                  </a:p>
                </p:txBody>
              </p:sp>
              <p:sp>
                <p:nvSpPr>
                  <p:cNvPr id="61" name="Freeform: Shape 60">
                    <a:extLst>
                      <a:ext uri="{FF2B5EF4-FFF2-40B4-BE49-F238E27FC236}">
                        <a16:creationId xmlns:a16="http://schemas.microsoft.com/office/drawing/2014/main" id="{37CE38E4-6EB9-46AD-8435-92175ECBD162}"/>
                      </a:ext>
                    </a:extLst>
                  </p:cNvPr>
                  <p:cNvSpPr/>
                  <p:nvPr/>
                </p:nvSpPr>
                <p:spPr>
                  <a:xfrm>
                    <a:off x="8388005" y="882415"/>
                    <a:ext cx="104775" cy="19050"/>
                  </a:xfrm>
                  <a:custGeom>
                    <a:avLst/>
                    <a:gdLst>
                      <a:gd name="connsiteX0" fmla="*/ 0 w 104775"/>
                      <a:gd name="connsiteY0" fmla="*/ 9525 h 19050"/>
                      <a:gd name="connsiteX1" fmla="*/ 9525 w 104775"/>
                      <a:gd name="connsiteY1" fmla="*/ 19050 h 19050"/>
                      <a:gd name="connsiteX2" fmla="*/ 95250 w 104775"/>
                      <a:gd name="connsiteY2" fmla="*/ 19050 h 19050"/>
                      <a:gd name="connsiteX3" fmla="*/ 104775 w 104775"/>
                      <a:gd name="connsiteY3" fmla="*/ 9525 h 19050"/>
                      <a:gd name="connsiteX4" fmla="*/ 95250 w 104775"/>
                      <a:gd name="connsiteY4" fmla="*/ 0 h 19050"/>
                      <a:gd name="connsiteX5" fmla="*/ 9525 w 104775"/>
                      <a:gd name="connsiteY5" fmla="*/ 0 h 19050"/>
                      <a:gd name="connsiteX6" fmla="*/ 0 w 104775"/>
                      <a:gd name="connsiteY6" fmla="*/ 9525 h 19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4775" h="19050">
                        <a:moveTo>
                          <a:pt x="0" y="9525"/>
                        </a:moveTo>
                        <a:cubicBezTo>
                          <a:pt x="0" y="14786"/>
                          <a:pt x="4264" y="19050"/>
                          <a:pt x="9525" y="19050"/>
                        </a:cubicBezTo>
                        <a:lnTo>
                          <a:pt x="95250" y="19050"/>
                        </a:lnTo>
                        <a:cubicBezTo>
                          <a:pt x="100511" y="19050"/>
                          <a:pt x="104775" y="14786"/>
                          <a:pt x="104775" y="9525"/>
                        </a:cubicBezTo>
                        <a:cubicBezTo>
                          <a:pt x="104775" y="4264"/>
                          <a:pt x="100511" y="0"/>
                          <a:pt x="95250" y="0"/>
                        </a:cubicBezTo>
                        <a:lnTo>
                          <a:pt x="9525" y="0"/>
                        </a:lnTo>
                        <a:cubicBezTo>
                          <a:pt x="4264" y="0"/>
                          <a:pt x="0" y="4264"/>
                          <a:pt x="0" y="9525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  <a:effectLst/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493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8987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480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7973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467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6960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6453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5947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s-UY" sz="2100">
                      <a:latin typeface="Lato Light" panose="020F0502020204030203" pitchFamily="34" charset="0"/>
                    </a:endParaRPr>
                  </a:p>
                </p:txBody>
              </p:sp>
              <p:sp>
                <p:nvSpPr>
                  <p:cNvPr id="62" name="Freeform: Shape 61">
                    <a:extLst>
                      <a:ext uri="{FF2B5EF4-FFF2-40B4-BE49-F238E27FC236}">
                        <a16:creationId xmlns:a16="http://schemas.microsoft.com/office/drawing/2014/main" id="{1821FF22-3120-4C42-B9AE-A22C862C754F}"/>
                      </a:ext>
                    </a:extLst>
                  </p:cNvPr>
                  <p:cNvSpPr/>
                  <p:nvPr/>
                </p:nvSpPr>
                <p:spPr>
                  <a:xfrm>
                    <a:off x="7839585" y="619745"/>
                    <a:ext cx="79548" cy="79548"/>
                  </a:xfrm>
                  <a:custGeom>
                    <a:avLst/>
                    <a:gdLst>
                      <a:gd name="connsiteX0" fmla="*/ 2789 w 79548"/>
                      <a:gd name="connsiteY0" fmla="*/ 2789 h 79548"/>
                      <a:gd name="connsiteX1" fmla="*/ 2789 w 79548"/>
                      <a:gd name="connsiteY1" fmla="*/ 16257 h 79548"/>
                      <a:gd name="connsiteX2" fmla="*/ 63406 w 79548"/>
                      <a:gd name="connsiteY2" fmla="*/ 76874 h 79548"/>
                      <a:gd name="connsiteX3" fmla="*/ 76874 w 79548"/>
                      <a:gd name="connsiteY3" fmla="*/ 76640 h 79548"/>
                      <a:gd name="connsiteX4" fmla="*/ 76874 w 79548"/>
                      <a:gd name="connsiteY4" fmla="*/ 63406 h 79548"/>
                      <a:gd name="connsiteX5" fmla="*/ 16257 w 79548"/>
                      <a:gd name="connsiteY5" fmla="*/ 2789 h 79548"/>
                      <a:gd name="connsiteX6" fmla="*/ 2789 w 79548"/>
                      <a:gd name="connsiteY6" fmla="*/ 2789 h 795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9548" h="79548">
                        <a:moveTo>
                          <a:pt x="2789" y="2789"/>
                        </a:moveTo>
                        <a:cubicBezTo>
                          <a:pt x="-930" y="6508"/>
                          <a:pt x="-930" y="12538"/>
                          <a:pt x="2789" y="16257"/>
                        </a:cubicBezTo>
                        <a:lnTo>
                          <a:pt x="63406" y="76874"/>
                        </a:lnTo>
                        <a:cubicBezTo>
                          <a:pt x="67190" y="80529"/>
                          <a:pt x="73220" y="80424"/>
                          <a:pt x="76874" y="76640"/>
                        </a:cubicBezTo>
                        <a:cubicBezTo>
                          <a:pt x="80440" y="72949"/>
                          <a:pt x="80440" y="67097"/>
                          <a:pt x="76874" y="63406"/>
                        </a:cubicBezTo>
                        <a:lnTo>
                          <a:pt x="16257" y="2789"/>
                        </a:lnTo>
                        <a:cubicBezTo>
                          <a:pt x="12538" y="-930"/>
                          <a:pt x="6508" y="-930"/>
                          <a:pt x="2789" y="278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  <a:effectLst/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493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8987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480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7973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467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6960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6453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5947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s-UY" sz="2100">
                      <a:latin typeface="Lato Light" panose="020F0502020204030203" pitchFamily="34" charset="0"/>
                    </a:endParaRPr>
                  </a:p>
                </p:txBody>
              </p:sp>
              <p:sp>
                <p:nvSpPr>
                  <p:cNvPr id="63" name="Freeform: Shape 62">
                    <a:extLst>
                      <a:ext uri="{FF2B5EF4-FFF2-40B4-BE49-F238E27FC236}">
                        <a16:creationId xmlns:a16="http://schemas.microsoft.com/office/drawing/2014/main" id="{36293950-23CB-41E0-8CD9-31213B78A615}"/>
                      </a:ext>
                    </a:extLst>
                  </p:cNvPr>
                  <p:cNvSpPr/>
                  <p:nvPr/>
                </p:nvSpPr>
                <p:spPr>
                  <a:xfrm>
                    <a:off x="8304191" y="1084351"/>
                    <a:ext cx="79667" cy="79667"/>
                  </a:xfrm>
                  <a:custGeom>
                    <a:avLst/>
                    <a:gdLst>
                      <a:gd name="connsiteX0" fmla="*/ 63525 w 79667"/>
                      <a:gd name="connsiteY0" fmla="*/ 76994 h 79667"/>
                      <a:gd name="connsiteX1" fmla="*/ 76994 w 79667"/>
                      <a:gd name="connsiteY1" fmla="*/ 76759 h 79667"/>
                      <a:gd name="connsiteX2" fmla="*/ 76994 w 79667"/>
                      <a:gd name="connsiteY2" fmla="*/ 63525 h 79667"/>
                      <a:gd name="connsiteX3" fmla="*/ 16377 w 79667"/>
                      <a:gd name="connsiteY3" fmla="*/ 2908 h 79667"/>
                      <a:gd name="connsiteX4" fmla="*/ 2908 w 79667"/>
                      <a:gd name="connsiteY4" fmla="*/ 2674 h 79667"/>
                      <a:gd name="connsiteX5" fmla="*/ 2674 w 79667"/>
                      <a:gd name="connsiteY5" fmla="*/ 16142 h 79667"/>
                      <a:gd name="connsiteX6" fmla="*/ 2908 w 79667"/>
                      <a:gd name="connsiteY6" fmla="*/ 16377 h 796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9667" h="79667">
                        <a:moveTo>
                          <a:pt x="63525" y="76994"/>
                        </a:moveTo>
                        <a:cubicBezTo>
                          <a:pt x="67310" y="80648"/>
                          <a:pt x="73339" y="80544"/>
                          <a:pt x="76994" y="76759"/>
                        </a:cubicBezTo>
                        <a:cubicBezTo>
                          <a:pt x="80559" y="73068"/>
                          <a:pt x="80559" y="67216"/>
                          <a:pt x="76994" y="63525"/>
                        </a:cubicBezTo>
                        <a:lnTo>
                          <a:pt x="16377" y="2908"/>
                        </a:lnTo>
                        <a:cubicBezTo>
                          <a:pt x="12722" y="-876"/>
                          <a:pt x="6692" y="-981"/>
                          <a:pt x="2908" y="2674"/>
                        </a:cubicBezTo>
                        <a:cubicBezTo>
                          <a:pt x="-876" y="6329"/>
                          <a:pt x="-981" y="12359"/>
                          <a:pt x="2674" y="16142"/>
                        </a:cubicBezTo>
                        <a:cubicBezTo>
                          <a:pt x="2751" y="16222"/>
                          <a:pt x="2829" y="16299"/>
                          <a:pt x="2908" y="16377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  <a:effectLst/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493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8987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480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7973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467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6960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6453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5947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s-UY" sz="2100">
                      <a:latin typeface="Lato Light" panose="020F0502020204030203" pitchFamily="34" charset="0"/>
                    </a:endParaRPr>
                  </a:p>
                </p:txBody>
              </p:sp>
              <p:sp>
                <p:nvSpPr>
                  <p:cNvPr id="64" name="Freeform: Shape 63">
                    <a:extLst>
                      <a:ext uri="{FF2B5EF4-FFF2-40B4-BE49-F238E27FC236}">
                        <a16:creationId xmlns:a16="http://schemas.microsoft.com/office/drawing/2014/main" id="{5FC81509-40ED-41C9-B20F-F8AAE830BA37}"/>
                      </a:ext>
                    </a:extLst>
                  </p:cNvPr>
                  <p:cNvSpPr/>
                  <p:nvPr/>
                </p:nvSpPr>
                <p:spPr>
                  <a:xfrm>
                    <a:off x="8304191" y="619745"/>
                    <a:ext cx="79782" cy="79782"/>
                  </a:xfrm>
                  <a:custGeom>
                    <a:avLst/>
                    <a:gdLst>
                      <a:gd name="connsiteX0" fmla="*/ 76994 w 79782"/>
                      <a:gd name="connsiteY0" fmla="*/ 2789 h 79782"/>
                      <a:gd name="connsiteX1" fmla="*/ 63525 w 79782"/>
                      <a:gd name="connsiteY1" fmla="*/ 2789 h 79782"/>
                      <a:gd name="connsiteX2" fmla="*/ 2908 w 79782"/>
                      <a:gd name="connsiteY2" fmla="*/ 63406 h 79782"/>
                      <a:gd name="connsiteX3" fmla="*/ 2674 w 79782"/>
                      <a:gd name="connsiteY3" fmla="*/ 76874 h 79782"/>
                      <a:gd name="connsiteX4" fmla="*/ 16142 w 79782"/>
                      <a:gd name="connsiteY4" fmla="*/ 77109 h 79782"/>
                      <a:gd name="connsiteX5" fmla="*/ 16377 w 79782"/>
                      <a:gd name="connsiteY5" fmla="*/ 76874 h 79782"/>
                      <a:gd name="connsiteX6" fmla="*/ 76994 w 79782"/>
                      <a:gd name="connsiteY6" fmla="*/ 16257 h 79782"/>
                      <a:gd name="connsiteX7" fmla="*/ 76994 w 79782"/>
                      <a:gd name="connsiteY7" fmla="*/ 2789 h 797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9782" h="79782">
                        <a:moveTo>
                          <a:pt x="76994" y="2789"/>
                        </a:moveTo>
                        <a:cubicBezTo>
                          <a:pt x="73274" y="-930"/>
                          <a:pt x="67245" y="-930"/>
                          <a:pt x="63525" y="2789"/>
                        </a:cubicBezTo>
                        <a:lnTo>
                          <a:pt x="2908" y="63406"/>
                        </a:lnTo>
                        <a:cubicBezTo>
                          <a:pt x="-876" y="67061"/>
                          <a:pt x="-981" y="73090"/>
                          <a:pt x="2674" y="76874"/>
                        </a:cubicBezTo>
                        <a:cubicBezTo>
                          <a:pt x="6329" y="80659"/>
                          <a:pt x="12359" y="80763"/>
                          <a:pt x="16142" y="77109"/>
                        </a:cubicBezTo>
                        <a:cubicBezTo>
                          <a:pt x="16222" y="77032"/>
                          <a:pt x="16299" y="76953"/>
                          <a:pt x="16377" y="76874"/>
                        </a:cubicBezTo>
                        <a:lnTo>
                          <a:pt x="76994" y="16257"/>
                        </a:lnTo>
                        <a:cubicBezTo>
                          <a:pt x="80712" y="12538"/>
                          <a:pt x="80712" y="6508"/>
                          <a:pt x="76994" y="278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  <a:effectLst/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493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8987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480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7973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467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6960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6453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5947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s-UY" sz="2100">
                      <a:latin typeface="Lato Light" panose="020F0502020204030203" pitchFamily="34" charset="0"/>
                    </a:endParaRPr>
                  </a:p>
                </p:txBody>
              </p:sp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305C83C4-A384-431D-942A-B137CFC523C5}"/>
                      </a:ext>
                    </a:extLst>
                  </p:cNvPr>
                  <p:cNvSpPr/>
                  <p:nvPr/>
                </p:nvSpPr>
                <p:spPr>
                  <a:xfrm>
                    <a:off x="7839585" y="1084351"/>
                    <a:ext cx="79782" cy="79784"/>
                  </a:xfrm>
                  <a:custGeom>
                    <a:avLst/>
                    <a:gdLst>
                      <a:gd name="connsiteX0" fmla="*/ 9523 w 79782"/>
                      <a:gd name="connsiteY0" fmla="*/ 79785 h 79784"/>
                      <a:gd name="connsiteX1" fmla="*/ 16257 w 79782"/>
                      <a:gd name="connsiteY1" fmla="*/ 76994 h 79784"/>
                      <a:gd name="connsiteX2" fmla="*/ 76874 w 79782"/>
                      <a:gd name="connsiteY2" fmla="*/ 16377 h 79784"/>
                      <a:gd name="connsiteX3" fmla="*/ 77109 w 79782"/>
                      <a:gd name="connsiteY3" fmla="*/ 2908 h 79784"/>
                      <a:gd name="connsiteX4" fmla="*/ 63640 w 79782"/>
                      <a:gd name="connsiteY4" fmla="*/ 2674 h 79784"/>
                      <a:gd name="connsiteX5" fmla="*/ 63406 w 79782"/>
                      <a:gd name="connsiteY5" fmla="*/ 2908 h 79784"/>
                      <a:gd name="connsiteX6" fmla="*/ 2789 w 79782"/>
                      <a:gd name="connsiteY6" fmla="*/ 63525 h 79784"/>
                      <a:gd name="connsiteX7" fmla="*/ 2791 w 79782"/>
                      <a:gd name="connsiteY7" fmla="*/ 76996 h 79784"/>
                      <a:gd name="connsiteX8" fmla="*/ 9523 w 79782"/>
                      <a:gd name="connsiteY8" fmla="*/ 79785 h 797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9782" h="79784">
                        <a:moveTo>
                          <a:pt x="9523" y="79785"/>
                        </a:moveTo>
                        <a:cubicBezTo>
                          <a:pt x="12049" y="79785"/>
                          <a:pt x="14471" y="78780"/>
                          <a:pt x="16257" y="76994"/>
                        </a:cubicBezTo>
                        <a:lnTo>
                          <a:pt x="76874" y="16377"/>
                        </a:lnTo>
                        <a:cubicBezTo>
                          <a:pt x="80659" y="12722"/>
                          <a:pt x="80764" y="6692"/>
                          <a:pt x="77109" y="2908"/>
                        </a:cubicBezTo>
                        <a:cubicBezTo>
                          <a:pt x="73454" y="-876"/>
                          <a:pt x="67424" y="-981"/>
                          <a:pt x="63640" y="2674"/>
                        </a:cubicBezTo>
                        <a:cubicBezTo>
                          <a:pt x="63560" y="2751"/>
                          <a:pt x="63482" y="2829"/>
                          <a:pt x="63406" y="2908"/>
                        </a:cubicBezTo>
                        <a:lnTo>
                          <a:pt x="2789" y="63525"/>
                        </a:lnTo>
                        <a:cubicBezTo>
                          <a:pt x="-930" y="67246"/>
                          <a:pt x="-930" y="73277"/>
                          <a:pt x="2791" y="76996"/>
                        </a:cubicBezTo>
                        <a:cubicBezTo>
                          <a:pt x="4577" y="78781"/>
                          <a:pt x="6998" y="79785"/>
                          <a:pt x="9523" y="79785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  <a:effectLst/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493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8987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480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7973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467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6960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6453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5947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s-UY" sz="2100">
                      <a:latin typeface="Lato Light" panose="020F0502020204030203" pitchFamily="34" charset="0"/>
                    </a:endParaRPr>
                  </a:p>
                </p:txBody>
              </p:sp>
            </p:grpSp>
            <p:grpSp>
              <p:nvGrpSpPr>
                <p:cNvPr id="42" name="Graphic 123" descr="Circles with arrows">
                  <a:extLst>
                    <a:ext uri="{FF2B5EF4-FFF2-40B4-BE49-F238E27FC236}">
                      <a16:creationId xmlns:a16="http://schemas.microsoft.com/office/drawing/2014/main" id="{12EB917C-A9E3-44B6-9FEB-031361DB9E5C}"/>
                    </a:ext>
                  </a:extLst>
                </p:cNvPr>
                <p:cNvGrpSpPr/>
                <p:nvPr/>
              </p:nvGrpSpPr>
              <p:grpSpPr>
                <a:xfrm>
                  <a:off x="7209867" y="1673805"/>
                  <a:ext cx="461578" cy="510980"/>
                  <a:chOff x="7976030" y="742950"/>
                  <a:chExt cx="614362" cy="680115"/>
                </a:xfrm>
                <a:solidFill>
                  <a:srgbClr val="000000"/>
                </a:solidFill>
              </p:grpSpPr>
              <p:sp>
                <p:nvSpPr>
                  <p:cNvPr id="50" name="Freeform: Shape 49">
                    <a:extLst>
                      <a:ext uri="{FF2B5EF4-FFF2-40B4-BE49-F238E27FC236}">
                        <a16:creationId xmlns:a16="http://schemas.microsoft.com/office/drawing/2014/main" id="{475E346D-05F8-4D64-B44C-A8AA8BD4AA5E}"/>
                      </a:ext>
                    </a:extLst>
                  </p:cNvPr>
                  <p:cNvSpPr/>
                  <p:nvPr/>
                </p:nvSpPr>
                <p:spPr>
                  <a:xfrm>
                    <a:off x="7976030" y="1171860"/>
                    <a:ext cx="152400" cy="152400"/>
                  </a:xfrm>
                  <a:custGeom>
                    <a:avLst/>
                    <a:gdLst>
                      <a:gd name="connsiteX0" fmla="*/ 76200 w 152400"/>
                      <a:gd name="connsiteY0" fmla="*/ 19050 h 152400"/>
                      <a:gd name="connsiteX1" fmla="*/ 133350 w 152400"/>
                      <a:gd name="connsiteY1" fmla="*/ 76200 h 152400"/>
                      <a:gd name="connsiteX2" fmla="*/ 76200 w 152400"/>
                      <a:gd name="connsiteY2" fmla="*/ 133350 h 152400"/>
                      <a:gd name="connsiteX3" fmla="*/ 19050 w 152400"/>
                      <a:gd name="connsiteY3" fmla="*/ 76200 h 152400"/>
                      <a:gd name="connsiteX4" fmla="*/ 76200 w 152400"/>
                      <a:gd name="connsiteY4" fmla="*/ 19050 h 152400"/>
                      <a:gd name="connsiteX5" fmla="*/ 76200 w 152400"/>
                      <a:gd name="connsiteY5" fmla="*/ 0 h 152400"/>
                      <a:gd name="connsiteX6" fmla="*/ 0 w 152400"/>
                      <a:gd name="connsiteY6" fmla="*/ 76200 h 152400"/>
                      <a:gd name="connsiteX7" fmla="*/ 76200 w 152400"/>
                      <a:gd name="connsiteY7" fmla="*/ 152400 h 152400"/>
                      <a:gd name="connsiteX8" fmla="*/ 152400 w 152400"/>
                      <a:gd name="connsiteY8" fmla="*/ 76200 h 152400"/>
                      <a:gd name="connsiteX9" fmla="*/ 76200 w 152400"/>
                      <a:gd name="connsiteY9" fmla="*/ 0 h 152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52400" h="152400">
                        <a:moveTo>
                          <a:pt x="76200" y="19050"/>
                        </a:moveTo>
                        <a:cubicBezTo>
                          <a:pt x="107763" y="19050"/>
                          <a:pt x="133350" y="44637"/>
                          <a:pt x="133350" y="76200"/>
                        </a:cubicBezTo>
                        <a:cubicBezTo>
                          <a:pt x="133350" y="107763"/>
                          <a:pt x="107763" y="133350"/>
                          <a:pt x="76200" y="133350"/>
                        </a:cubicBezTo>
                        <a:cubicBezTo>
                          <a:pt x="44637" y="133350"/>
                          <a:pt x="19050" y="107763"/>
                          <a:pt x="19050" y="76200"/>
                        </a:cubicBezTo>
                        <a:cubicBezTo>
                          <a:pt x="19087" y="44652"/>
                          <a:pt x="44652" y="19087"/>
                          <a:pt x="76200" y="19050"/>
                        </a:cubicBezTo>
                        <a:moveTo>
                          <a:pt x="76200" y="0"/>
                        </a:moveTo>
                        <a:cubicBezTo>
                          <a:pt x="34116" y="0"/>
                          <a:pt x="0" y="34116"/>
                          <a:pt x="0" y="76200"/>
                        </a:cubicBezTo>
                        <a:cubicBezTo>
                          <a:pt x="0" y="118284"/>
                          <a:pt x="34116" y="152400"/>
                          <a:pt x="76200" y="152400"/>
                        </a:cubicBezTo>
                        <a:cubicBezTo>
                          <a:pt x="118284" y="152400"/>
                          <a:pt x="152400" y="118284"/>
                          <a:pt x="152400" y="76200"/>
                        </a:cubicBezTo>
                        <a:cubicBezTo>
                          <a:pt x="152400" y="34116"/>
                          <a:pt x="118284" y="0"/>
                          <a:pt x="76200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  <a:effectLst/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493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8987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480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7973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467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6960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6453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5947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s-UY" sz="2100">
                      <a:latin typeface="Lato Light" panose="020F0502020204030203" pitchFamily="34" charset="0"/>
                    </a:endParaRPr>
                  </a:p>
                </p:txBody>
              </p:sp>
              <p:sp>
                <p:nvSpPr>
                  <p:cNvPr id="51" name="Freeform: Shape 50">
                    <a:extLst>
                      <a:ext uri="{FF2B5EF4-FFF2-40B4-BE49-F238E27FC236}">
                        <a16:creationId xmlns:a16="http://schemas.microsoft.com/office/drawing/2014/main" id="{A9994009-6FEC-41C6-BF5C-1988EFE86465}"/>
                      </a:ext>
                    </a:extLst>
                  </p:cNvPr>
                  <p:cNvSpPr/>
                  <p:nvPr/>
                </p:nvSpPr>
                <p:spPr>
                  <a:xfrm>
                    <a:off x="8437992" y="1106709"/>
                    <a:ext cx="152400" cy="152400"/>
                  </a:xfrm>
                  <a:custGeom>
                    <a:avLst/>
                    <a:gdLst>
                      <a:gd name="connsiteX0" fmla="*/ 76200 w 152400"/>
                      <a:gd name="connsiteY0" fmla="*/ 19050 h 152400"/>
                      <a:gd name="connsiteX1" fmla="*/ 133350 w 152400"/>
                      <a:gd name="connsiteY1" fmla="*/ 76200 h 152400"/>
                      <a:gd name="connsiteX2" fmla="*/ 76200 w 152400"/>
                      <a:gd name="connsiteY2" fmla="*/ 133350 h 152400"/>
                      <a:gd name="connsiteX3" fmla="*/ 19050 w 152400"/>
                      <a:gd name="connsiteY3" fmla="*/ 76200 h 152400"/>
                      <a:gd name="connsiteX4" fmla="*/ 76200 w 152400"/>
                      <a:gd name="connsiteY4" fmla="*/ 19050 h 152400"/>
                      <a:gd name="connsiteX5" fmla="*/ 76200 w 152400"/>
                      <a:gd name="connsiteY5" fmla="*/ 0 h 152400"/>
                      <a:gd name="connsiteX6" fmla="*/ 0 w 152400"/>
                      <a:gd name="connsiteY6" fmla="*/ 76200 h 152400"/>
                      <a:gd name="connsiteX7" fmla="*/ 76200 w 152400"/>
                      <a:gd name="connsiteY7" fmla="*/ 152400 h 152400"/>
                      <a:gd name="connsiteX8" fmla="*/ 152400 w 152400"/>
                      <a:gd name="connsiteY8" fmla="*/ 76200 h 152400"/>
                      <a:gd name="connsiteX9" fmla="*/ 76200 w 152400"/>
                      <a:gd name="connsiteY9" fmla="*/ 0 h 152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52400" h="152400">
                        <a:moveTo>
                          <a:pt x="76200" y="19050"/>
                        </a:moveTo>
                        <a:cubicBezTo>
                          <a:pt x="107763" y="19050"/>
                          <a:pt x="133350" y="44637"/>
                          <a:pt x="133350" y="76200"/>
                        </a:cubicBezTo>
                        <a:cubicBezTo>
                          <a:pt x="133350" y="107763"/>
                          <a:pt x="107763" y="133350"/>
                          <a:pt x="76200" y="133350"/>
                        </a:cubicBezTo>
                        <a:cubicBezTo>
                          <a:pt x="44637" y="133350"/>
                          <a:pt x="19050" y="107763"/>
                          <a:pt x="19050" y="76200"/>
                        </a:cubicBezTo>
                        <a:cubicBezTo>
                          <a:pt x="19087" y="44652"/>
                          <a:pt x="44652" y="19087"/>
                          <a:pt x="76200" y="19050"/>
                        </a:cubicBezTo>
                        <a:moveTo>
                          <a:pt x="76200" y="0"/>
                        </a:moveTo>
                        <a:cubicBezTo>
                          <a:pt x="34116" y="0"/>
                          <a:pt x="0" y="34116"/>
                          <a:pt x="0" y="76200"/>
                        </a:cubicBezTo>
                        <a:cubicBezTo>
                          <a:pt x="0" y="118284"/>
                          <a:pt x="34116" y="152400"/>
                          <a:pt x="76200" y="152400"/>
                        </a:cubicBezTo>
                        <a:cubicBezTo>
                          <a:pt x="118284" y="152400"/>
                          <a:pt x="152400" y="118284"/>
                          <a:pt x="152400" y="76200"/>
                        </a:cubicBezTo>
                        <a:cubicBezTo>
                          <a:pt x="152400" y="34116"/>
                          <a:pt x="118284" y="0"/>
                          <a:pt x="76200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  <a:effectLst/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493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8987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480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7973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467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6960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6453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5947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s-UY" sz="2100">
                      <a:latin typeface="Lato Light" panose="020F0502020204030203" pitchFamily="34" charset="0"/>
                    </a:endParaRPr>
                  </a:p>
                </p:txBody>
              </p:sp>
              <p:sp>
                <p:nvSpPr>
                  <p:cNvPr id="52" name="Freeform: Shape 51">
                    <a:extLst>
                      <a:ext uri="{FF2B5EF4-FFF2-40B4-BE49-F238E27FC236}">
                        <a16:creationId xmlns:a16="http://schemas.microsoft.com/office/drawing/2014/main" id="{F904D456-274F-466B-91D1-C980945F5715}"/>
                      </a:ext>
                    </a:extLst>
                  </p:cNvPr>
                  <p:cNvSpPr/>
                  <p:nvPr/>
                </p:nvSpPr>
                <p:spPr>
                  <a:xfrm>
                    <a:off x="8154623" y="742950"/>
                    <a:ext cx="152400" cy="152400"/>
                  </a:xfrm>
                  <a:custGeom>
                    <a:avLst/>
                    <a:gdLst>
                      <a:gd name="connsiteX0" fmla="*/ 76200 w 152400"/>
                      <a:gd name="connsiteY0" fmla="*/ 19050 h 152400"/>
                      <a:gd name="connsiteX1" fmla="*/ 133350 w 152400"/>
                      <a:gd name="connsiteY1" fmla="*/ 76200 h 152400"/>
                      <a:gd name="connsiteX2" fmla="*/ 76200 w 152400"/>
                      <a:gd name="connsiteY2" fmla="*/ 133350 h 152400"/>
                      <a:gd name="connsiteX3" fmla="*/ 19050 w 152400"/>
                      <a:gd name="connsiteY3" fmla="*/ 76200 h 152400"/>
                      <a:gd name="connsiteX4" fmla="*/ 76200 w 152400"/>
                      <a:gd name="connsiteY4" fmla="*/ 19050 h 152400"/>
                      <a:gd name="connsiteX5" fmla="*/ 76200 w 152400"/>
                      <a:gd name="connsiteY5" fmla="*/ 0 h 152400"/>
                      <a:gd name="connsiteX6" fmla="*/ 0 w 152400"/>
                      <a:gd name="connsiteY6" fmla="*/ 76200 h 152400"/>
                      <a:gd name="connsiteX7" fmla="*/ 76200 w 152400"/>
                      <a:gd name="connsiteY7" fmla="*/ 152400 h 152400"/>
                      <a:gd name="connsiteX8" fmla="*/ 152400 w 152400"/>
                      <a:gd name="connsiteY8" fmla="*/ 76200 h 152400"/>
                      <a:gd name="connsiteX9" fmla="*/ 76200 w 152400"/>
                      <a:gd name="connsiteY9" fmla="*/ 0 h 152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52400" h="152400">
                        <a:moveTo>
                          <a:pt x="76200" y="19050"/>
                        </a:moveTo>
                        <a:cubicBezTo>
                          <a:pt x="107763" y="19050"/>
                          <a:pt x="133350" y="44637"/>
                          <a:pt x="133350" y="76200"/>
                        </a:cubicBezTo>
                        <a:cubicBezTo>
                          <a:pt x="133350" y="107763"/>
                          <a:pt x="107763" y="133350"/>
                          <a:pt x="76200" y="133350"/>
                        </a:cubicBezTo>
                        <a:cubicBezTo>
                          <a:pt x="44637" y="133350"/>
                          <a:pt x="19050" y="107763"/>
                          <a:pt x="19050" y="76200"/>
                        </a:cubicBezTo>
                        <a:cubicBezTo>
                          <a:pt x="19087" y="44652"/>
                          <a:pt x="44652" y="19087"/>
                          <a:pt x="76200" y="19050"/>
                        </a:cubicBezTo>
                        <a:moveTo>
                          <a:pt x="76200" y="0"/>
                        </a:moveTo>
                        <a:cubicBezTo>
                          <a:pt x="34116" y="0"/>
                          <a:pt x="0" y="34116"/>
                          <a:pt x="0" y="76200"/>
                        </a:cubicBezTo>
                        <a:cubicBezTo>
                          <a:pt x="0" y="118284"/>
                          <a:pt x="34116" y="152400"/>
                          <a:pt x="76200" y="152400"/>
                        </a:cubicBezTo>
                        <a:cubicBezTo>
                          <a:pt x="118284" y="152400"/>
                          <a:pt x="152400" y="118284"/>
                          <a:pt x="152400" y="76200"/>
                        </a:cubicBezTo>
                        <a:cubicBezTo>
                          <a:pt x="152400" y="34116"/>
                          <a:pt x="118284" y="0"/>
                          <a:pt x="76200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  <a:effectLst/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493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8987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480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7973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467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6960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6453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5947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s-UY" sz="2100">
                      <a:latin typeface="Lato Light" panose="020F0502020204030203" pitchFamily="34" charset="0"/>
                    </a:endParaRPr>
                  </a:p>
                </p:txBody>
              </p:sp>
              <p:sp>
                <p:nvSpPr>
                  <p:cNvPr id="53" name="Freeform: Shape 52">
                    <a:extLst>
                      <a:ext uri="{FF2B5EF4-FFF2-40B4-BE49-F238E27FC236}">
                        <a16:creationId xmlns:a16="http://schemas.microsoft.com/office/drawing/2014/main" id="{6CA372CE-6023-439E-8B33-3A4E4AD74477}"/>
                      </a:ext>
                    </a:extLst>
                  </p:cNvPr>
                  <p:cNvSpPr/>
                  <p:nvPr/>
                </p:nvSpPr>
                <p:spPr>
                  <a:xfrm>
                    <a:off x="8328101" y="815669"/>
                    <a:ext cx="262033" cy="242843"/>
                  </a:xfrm>
                  <a:custGeom>
                    <a:avLst/>
                    <a:gdLst>
                      <a:gd name="connsiteX0" fmla="*/ 257367 w 262033"/>
                      <a:gd name="connsiteY0" fmla="*/ 140889 h 242843"/>
                      <a:gd name="connsiteX1" fmla="*/ 244317 w 262033"/>
                      <a:gd name="connsiteY1" fmla="*/ 144232 h 242843"/>
                      <a:gd name="connsiteX2" fmla="*/ 244317 w 262033"/>
                      <a:gd name="connsiteY2" fmla="*/ 144232 h 242843"/>
                      <a:gd name="connsiteX3" fmla="*/ 207646 w 262033"/>
                      <a:gd name="connsiteY3" fmla="*/ 206145 h 242843"/>
                      <a:gd name="connsiteX4" fmla="*/ 207475 w 262033"/>
                      <a:gd name="connsiteY4" fmla="*/ 206145 h 242843"/>
                      <a:gd name="connsiteX5" fmla="*/ 20108 w 262033"/>
                      <a:gd name="connsiteY5" fmla="*/ 2710 h 242843"/>
                      <a:gd name="connsiteX6" fmla="*/ 12298 w 262033"/>
                      <a:gd name="connsiteY6" fmla="*/ 414 h 242843"/>
                      <a:gd name="connsiteX7" fmla="*/ 415 w 262033"/>
                      <a:gd name="connsiteY7" fmla="*/ 6757 h 242843"/>
                      <a:gd name="connsiteX8" fmla="*/ 6757 w 262033"/>
                      <a:gd name="connsiteY8" fmla="*/ 18640 h 242843"/>
                      <a:gd name="connsiteX9" fmla="*/ 7183 w 262033"/>
                      <a:gd name="connsiteY9" fmla="*/ 18759 h 242843"/>
                      <a:gd name="connsiteX10" fmla="*/ 14441 w 262033"/>
                      <a:gd name="connsiteY10" fmla="*/ 20902 h 242843"/>
                      <a:gd name="connsiteX11" fmla="*/ 189701 w 262033"/>
                      <a:gd name="connsiteY11" fmla="*/ 214403 h 242843"/>
                      <a:gd name="connsiteX12" fmla="*/ 189558 w 262033"/>
                      <a:gd name="connsiteY12" fmla="*/ 214508 h 242843"/>
                      <a:gd name="connsiteX13" fmla="*/ 123102 w 262033"/>
                      <a:gd name="connsiteY13" fmla="*/ 175150 h 242843"/>
                      <a:gd name="connsiteX14" fmla="*/ 110111 w 262033"/>
                      <a:gd name="connsiteY14" fmla="*/ 178710 h 242843"/>
                      <a:gd name="connsiteX15" fmla="*/ 113387 w 262033"/>
                      <a:gd name="connsiteY15" fmla="*/ 191533 h 242843"/>
                      <a:gd name="connsiteX16" fmla="*/ 197778 w 262033"/>
                      <a:gd name="connsiteY16" fmla="*/ 241511 h 242843"/>
                      <a:gd name="connsiteX17" fmla="*/ 204989 w 262033"/>
                      <a:gd name="connsiteY17" fmla="*/ 242549 h 242843"/>
                      <a:gd name="connsiteX18" fmla="*/ 210828 w 262033"/>
                      <a:gd name="connsiteY18" fmla="*/ 238177 h 242843"/>
                      <a:gd name="connsiteX19" fmla="*/ 260700 w 262033"/>
                      <a:gd name="connsiteY19" fmla="*/ 153938 h 242843"/>
                      <a:gd name="connsiteX20" fmla="*/ 257367 w 262033"/>
                      <a:gd name="connsiteY20" fmla="*/ 140889 h 242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262033" h="242843">
                        <a:moveTo>
                          <a:pt x="257367" y="140889"/>
                        </a:moveTo>
                        <a:cubicBezTo>
                          <a:pt x="252840" y="138209"/>
                          <a:pt x="246998" y="139705"/>
                          <a:pt x="244317" y="144232"/>
                        </a:cubicBezTo>
                        <a:cubicBezTo>
                          <a:pt x="244317" y="144232"/>
                          <a:pt x="244317" y="144232"/>
                          <a:pt x="244317" y="144232"/>
                        </a:cubicBezTo>
                        <a:lnTo>
                          <a:pt x="207646" y="206145"/>
                        </a:lnTo>
                        <a:cubicBezTo>
                          <a:pt x="207579" y="206249"/>
                          <a:pt x="207503" y="206240"/>
                          <a:pt x="207475" y="206145"/>
                        </a:cubicBezTo>
                        <a:cubicBezTo>
                          <a:pt x="185572" y="109875"/>
                          <a:pt x="114255" y="32442"/>
                          <a:pt x="20108" y="2710"/>
                        </a:cubicBezTo>
                        <a:cubicBezTo>
                          <a:pt x="17527" y="1910"/>
                          <a:pt x="14917" y="1138"/>
                          <a:pt x="12298" y="414"/>
                        </a:cubicBezTo>
                        <a:cubicBezTo>
                          <a:pt x="7265" y="-1116"/>
                          <a:pt x="1944" y="1724"/>
                          <a:pt x="415" y="6757"/>
                        </a:cubicBezTo>
                        <a:cubicBezTo>
                          <a:pt x="-1116" y="11790"/>
                          <a:pt x="1724" y="17111"/>
                          <a:pt x="6757" y="18640"/>
                        </a:cubicBezTo>
                        <a:cubicBezTo>
                          <a:pt x="6898" y="18683"/>
                          <a:pt x="7040" y="18723"/>
                          <a:pt x="7183" y="18759"/>
                        </a:cubicBezTo>
                        <a:cubicBezTo>
                          <a:pt x="9621" y="19438"/>
                          <a:pt x="12041" y="20153"/>
                          <a:pt x="14441" y="20902"/>
                        </a:cubicBezTo>
                        <a:cubicBezTo>
                          <a:pt x="103508" y="49036"/>
                          <a:pt x="170496" y="122994"/>
                          <a:pt x="189701" y="214403"/>
                        </a:cubicBezTo>
                        <a:cubicBezTo>
                          <a:pt x="189701" y="214517"/>
                          <a:pt x="189701" y="214565"/>
                          <a:pt x="189558" y="214508"/>
                        </a:cubicBezTo>
                        <a:lnTo>
                          <a:pt x="123102" y="175150"/>
                        </a:lnTo>
                        <a:cubicBezTo>
                          <a:pt x="118532" y="172546"/>
                          <a:pt x="112715" y="174140"/>
                          <a:pt x="110111" y="178710"/>
                        </a:cubicBezTo>
                        <a:cubicBezTo>
                          <a:pt x="107570" y="183169"/>
                          <a:pt x="109019" y="188840"/>
                          <a:pt x="113387" y="191533"/>
                        </a:cubicBezTo>
                        <a:lnTo>
                          <a:pt x="197778" y="241511"/>
                        </a:lnTo>
                        <a:cubicBezTo>
                          <a:pt x="199949" y="242799"/>
                          <a:pt x="202543" y="243172"/>
                          <a:pt x="204989" y="242549"/>
                        </a:cubicBezTo>
                        <a:cubicBezTo>
                          <a:pt x="207438" y="241924"/>
                          <a:pt x="209539" y="240352"/>
                          <a:pt x="210828" y="238177"/>
                        </a:cubicBezTo>
                        <a:lnTo>
                          <a:pt x="260700" y="153938"/>
                        </a:lnTo>
                        <a:cubicBezTo>
                          <a:pt x="263383" y="149414"/>
                          <a:pt x="261890" y="143572"/>
                          <a:pt x="257367" y="140889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  <a:effectLst/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493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8987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480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7973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467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6960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6453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5947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s-UY" sz="2100">
                      <a:latin typeface="Lato Light" panose="020F0502020204030203" pitchFamily="34" charset="0"/>
                    </a:endParaRPr>
                  </a:p>
                </p:txBody>
              </p:sp>
              <p:sp>
                <p:nvSpPr>
                  <p:cNvPr id="54" name="Freeform: Shape 53">
                    <a:extLst>
                      <a:ext uri="{FF2B5EF4-FFF2-40B4-BE49-F238E27FC236}">
                        <a16:creationId xmlns:a16="http://schemas.microsoft.com/office/drawing/2014/main" id="{838590F0-43D9-4986-87ED-A2889DF21C5F}"/>
                      </a:ext>
                    </a:extLst>
                  </p:cNvPr>
                  <p:cNvSpPr/>
                  <p:nvPr/>
                </p:nvSpPr>
                <p:spPr>
                  <a:xfrm>
                    <a:off x="8153295" y="1263521"/>
                    <a:ext cx="309275" cy="159544"/>
                  </a:xfrm>
                  <a:custGeom>
                    <a:avLst/>
                    <a:gdLst>
                      <a:gd name="connsiteX0" fmla="*/ 306529 w 309275"/>
                      <a:gd name="connsiteY0" fmla="*/ 2866 h 159544"/>
                      <a:gd name="connsiteX1" fmla="*/ 293059 w 309275"/>
                      <a:gd name="connsiteY1" fmla="*/ 2715 h 159544"/>
                      <a:gd name="connsiteX2" fmla="*/ 293051 w 309275"/>
                      <a:gd name="connsiteY2" fmla="*/ 2723 h 159544"/>
                      <a:gd name="connsiteX3" fmla="*/ 287565 w 309275"/>
                      <a:gd name="connsiteY3" fmla="*/ 7943 h 159544"/>
                      <a:gd name="connsiteX4" fmla="*/ 32361 w 309275"/>
                      <a:gd name="connsiteY4" fmla="*/ 62959 h 159544"/>
                      <a:gd name="connsiteX5" fmla="*/ 32361 w 309275"/>
                      <a:gd name="connsiteY5" fmla="*/ 62788 h 159544"/>
                      <a:gd name="connsiteX6" fmla="*/ 99684 w 309275"/>
                      <a:gd name="connsiteY6" fmla="*/ 24907 h 159544"/>
                      <a:gd name="connsiteX7" fmla="*/ 103313 w 309275"/>
                      <a:gd name="connsiteY7" fmla="*/ 11934 h 159544"/>
                      <a:gd name="connsiteX8" fmla="*/ 90340 w 309275"/>
                      <a:gd name="connsiteY8" fmla="*/ 8305 h 159544"/>
                      <a:gd name="connsiteX9" fmla="*/ 4862 w 309275"/>
                      <a:gd name="connsiteY9" fmla="*/ 56406 h 159544"/>
                      <a:gd name="connsiteX10" fmla="*/ 1222 w 309275"/>
                      <a:gd name="connsiteY10" fmla="*/ 69375 h 159544"/>
                      <a:gd name="connsiteX11" fmla="*/ 1224 w 309275"/>
                      <a:gd name="connsiteY11" fmla="*/ 69379 h 159544"/>
                      <a:gd name="connsiteX12" fmla="*/ 49230 w 309275"/>
                      <a:gd name="connsiteY12" fmla="*/ 154685 h 159544"/>
                      <a:gd name="connsiteX13" fmla="*/ 62208 w 309275"/>
                      <a:gd name="connsiteY13" fmla="*/ 158319 h 159544"/>
                      <a:gd name="connsiteX14" fmla="*/ 65842 w 309275"/>
                      <a:gd name="connsiteY14" fmla="*/ 145341 h 159544"/>
                      <a:gd name="connsiteX15" fmla="*/ 30599 w 309275"/>
                      <a:gd name="connsiteY15" fmla="*/ 82647 h 159544"/>
                      <a:gd name="connsiteX16" fmla="*/ 30704 w 309275"/>
                      <a:gd name="connsiteY16" fmla="*/ 82514 h 159544"/>
                      <a:gd name="connsiteX17" fmla="*/ 112438 w 309275"/>
                      <a:gd name="connsiteY17" fmla="*/ 94982 h 159544"/>
                      <a:gd name="connsiteX18" fmla="*/ 300557 w 309275"/>
                      <a:gd name="connsiteY18" fmla="*/ 21935 h 159544"/>
                      <a:gd name="connsiteX19" fmla="*/ 306443 w 309275"/>
                      <a:gd name="connsiteY19" fmla="*/ 16334 h 159544"/>
                      <a:gd name="connsiteX20" fmla="*/ 306529 w 309275"/>
                      <a:gd name="connsiteY20" fmla="*/ 2866 h 1595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09275" h="159544">
                        <a:moveTo>
                          <a:pt x="306529" y="2866"/>
                        </a:moveTo>
                        <a:cubicBezTo>
                          <a:pt x="302851" y="-895"/>
                          <a:pt x="296821" y="-963"/>
                          <a:pt x="293059" y="2715"/>
                        </a:cubicBezTo>
                        <a:cubicBezTo>
                          <a:pt x="293057" y="2717"/>
                          <a:pt x="293054" y="2720"/>
                          <a:pt x="293051" y="2723"/>
                        </a:cubicBezTo>
                        <a:cubicBezTo>
                          <a:pt x="291241" y="4485"/>
                          <a:pt x="289422" y="6228"/>
                          <a:pt x="287565" y="7943"/>
                        </a:cubicBezTo>
                        <a:cubicBezTo>
                          <a:pt x="218664" y="71002"/>
                          <a:pt x="121124" y="92030"/>
                          <a:pt x="32361" y="62959"/>
                        </a:cubicBezTo>
                        <a:cubicBezTo>
                          <a:pt x="32247" y="62959"/>
                          <a:pt x="32237" y="62845"/>
                          <a:pt x="32361" y="62788"/>
                        </a:cubicBezTo>
                        <a:lnTo>
                          <a:pt x="99684" y="24907"/>
                        </a:lnTo>
                        <a:cubicBezTo>
                          <a:pt x="104268" y="22326"/>
                          <a:pt x="105893" y="16518"/>
                          <a:pt x="103313" y="11934"/>
                        </a:cubicBezTo>
                        <a:cubicBezTo>
                          <a:pt x="100733" y="7349"/>
                          <a:pt x="94924" y="5724"/>
                          <a:pt x="90340" y="8305"/>
                        </a:cubicBezTo>
                        <a:lnTo>
                          <a:pt x="4862" y="56406"/>
                        </a:lnTo>
                        <a:cubicBezTo>
                          <a:pt x="276" y="58982"/>
                          <a:pt x="-1354" y="64788"/>
                          <a:pt x="1222" y="69375"/>
                        </a:cubicBezTo>
                        <a:cubicBezTo>
                          <a:pt x="1222" y="69376"/>
                          <a:pt x="1223" y="69378"/>
                          <a:pt x="1224" y="69379"/>
                        </a:cubicBezTo>
                        <a:lnTo>
                          <a:pt x="49230" y="154685"/>
                        </a:lnTo>
                        <a:cubicBezTo>
                          <a:pt x="51810" y="159272"/>
                          <a:pt x="57621" y="160899"/>
                          <a:pt x="62208" y="158319"/>
                        </a:cubicBezTo>
                        <a:cubicBezTo>
                          <a:pt x="66795" y="155738"/>
                          <a:pt x="68422" y="149928"/>
                          <a:pt x="65842" y="145341"/>
                        </a:cubicBezTo>
                        <a:lnTo>
                          <a:pt x="30599" y="82647"/>
                        </a:lnTo>
                        <a:cubicBezTo>
                          <a:pt x="30542" y="82533"/>
                          <a:pt x="30599" y="82476"/>
                          <a:pt x="30704" y="82514"/>
                        </a:cubicBezTo>
                        <a:cubicBezTo>
                          <a:pt x="57161" y="90778"/>
                          <a:pt x="84719" y="94981"/>
                          <a:pt x="112438" y="94982"/>
                        </a:cubicBezTo>
                        <a:cubicBezTo>
                          <a:pt x="182083" y="95068"/>
                          <a:pt x="249220" y="68998"/>
                          <a:pt x="300557" y="21935"/>
                        </a:cubicBezTo>
                        <a:cubicBezTo>
                          <a:pt x="302547" y="20106"/>
                          <a:pt x="304500" y="18230"/>
                          <a:pt x="306443" y="16334"/>
                        </a:cubicBezTo>
                        <a:cubicBezTo>
                          <a:pt x="310185" y="12639"/>
                          <a:pt x="310224" y="6609"/>
                          <a:pt x="306529" y="286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  <a:effectLst/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493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8987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480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7973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467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6960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6453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5947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s-UY" sz="2100">
                      <a:latin typeface="Lato Light" panose="020F0502020204030203" pitchFamily="34" charset="0"/>
                    </a:endParaRPr>
                  </a:p>
                </p:txBody>
              </p:sp>
              <p:sp>
                <p:nvSpPr>
                  <p:cNvPr id="55" name="Freeform: Shape 54">
                    <a:extLst>
                      <a:ext uri="{FF2B5EF4-FFF2-40B4-BE49-F238E27FC236}">
                        <a16:creationId xmlns:a16="http://schemas.microsoft.com/office/drawing/2014/main" id="{2CC25583-F17F-49E5-8EA9-733DCA1C1C11}"/>
                      </a:ext>
                    </a:extLst>
                  </p:cNvPr>
                  <p:cNvSpPr/>
                  <p:nvPr/>
                </p:nvSpPr>
                <p:spPr>
                  <a:xfrm>
                    <a:off x="7990329" y="858736"/>
                    <a:ext cx="124536" cy="299047"/>
                  </a:xfrm>
                  <a:custGeom>
                    <a:avLst/>
                    <a:gdLst>
                      <a:gd name="connsiteX0" fmla="*/ 121794 w 124536"/>
                      <a:gd name="connsiteY0" fmla="*/ 3943 h 299047"/>
                      <a:gd name="connsiteX1" fmla="*/ 115126 w 124536"/>
                      <a:gd name="connsiteY1" fmla="*/ 1086 h 299047"/>
                      <a:gd name="connsiteX2" fmla="*/ 17238 w 124536"/>
                      <a:gd name="connsiteY2" fmla="*/ 0 h 299047"/>
                      <a:gd name="connsiteX3" fmla="*/ 17133 w 124536"/>
                      <a:gd name="connsiteY3" fmla="*/ 0 h 299047"/>
                      <a:gd name="connsiteX4" fmla="*/ 7556 w 124536"/>
                      <a:gd name="connsiteY4" fmla="*/ 9473 h 299047"/>
                      <a:gd name="connsiteX5" fmla="*/ 17028 w 124536"/>
                      <a:gd name="connsiteY5" fmla="*/ 19050 h 299047"/>
                      <a:gd name="connsiteX6" fmla="*/ 88999 w 124536"/>
                      <a:gd name="connsiteY6" fmla="*/ 19850 h 299047"/>
                      <a:gd name="connsiteX7" fmla="*/ 89056 w 124536"/>
                      <a:gd name="connsiteY7" fmla="*/ 20012 h 299047"/>
                      <a:gd name="connsiteX8" fmla="*/ 6570 w 124536"/>
                      <a:gd name="connsiteY8" fmla="*/ 283979 h 299047"/>
                      <a:gd name="connsiteX9" fmla="*/ 8475 w 124536"/>
                      <a:gd name="connsiteY9" fmla="*/ 291903 h 299047"/>
                      <a:gd name="connsiteX10" fmla="*/ 17685 w 124536"/>
                      <a:gd name="connsiteY10" fmla="*/ 299047 h 299047"/>
                      <a:gd name="connsiteX11" fmla="*/ 20076 w 124536"/>
                      <a:gd name="connsiteY11" fmla="*/ 298742 h 299047"/>
                      <a:gd name="connsiteX12" fmla="*/ 26915 w 124536"/>
                      <a:gd name="connsiteY12" fmla="*/ 287141 h 299047"/>
                      <a:gd name="connsiteX13" fmla="*/ 25143 w 124536"/>
                      <a:gd name="connsiteY13" fmla="*/ 279797 h 299047"/>
                      <a:gd name="connsiteX14" fmla="*/ 105087 w 124536"/>
                      <a:gd name="connsiteY14" fmla="*/ 31271 h 299047"/>
                      <a:gd name="connsiteX15" fmla="*/ 105249 w 124536"/>
                      <a:gd name="connsiteY15" fmla="*/ 31347 h 299047"/>
                      <a:gd name="connsiteX16" fmla="*/ 104401 w 124536"/>
                      <a:gd name="connsiteY16" fmla="*/ 108585 h 299047"/>
                      <a:gd name="connsiteX17" fmla="*/ 113820 w 124536"/>
                      <a:gd name="connsiteY17" fmla="*/ 118215 h 299047"/>
                      <a:gd name="connsiteX18" fmla="*/ 113821 w 124536"/>
                      <a:gd name="connsiteY18" fmla="*/ 118215 h 299047"/>
                      <a:gd name="connsiteX19" fmla="*/ 113926 w 124536"/>
                      <a:gd name="connsiteY19" fmla="*/ 118215 h 299047"/>
                      <a:gd name="connsiteX20" fmla="*/ 123451 w 124536"/>
                      <a:gd name="connsiteY20" fmla="*/ 108795 h 299047"/>
                      <a:gd name="connsiteX21" fmla="*/ 124537 w 124536"/>
                      <a:gd name="connsiteY21" fmla="*/ 10687 h 299047"/>
                      <a:gd name="connsiteX22" fmla="*/ 121794 w 124536"/>
                      <a:gd name="connsiteY22" fmla="*/ 3943 h 2990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124536" h="299047">
                        <a:moveTo>
                          <a:pt x="121794" y="3943"/>
                        </a:moveTo>
                        <a:cubicBezTo>
                          <a:pt x="120035" y="2149"/>
                          <a:pt x="117639" y="1122"/>
                          <a:pt x="115126" y="1086"/>
                        </a:cubicBezTo>
                        <a:lnTo>
                          <a:pt x="17238" y="0"/>
                        </a:lnTo>
                        <a:lnTo>
                          <a:pt x="17133" y="0"/>
                        </a:lnTo>
                        <a:cubicBezTo>
                          <a:pt x="11872" y="-28"/>
                          <a:pt x="7584" y="4212"/>
                          <a:pt x="7556" y="9473"/>
                        </a:cubicBezTo>
                        <a:cubicBezTo>
                          <a:pt x="7527" y="14733"/>
                          <a:pt x="11768" y="19022"/>
                          <a:pt x="17028" y="19050"/>
                        </a:cubicBezTo>
                        <a:lnTo>
                          <a:pt x="88999" y="19850"/>
                        </a:lnTo>
                        <a:cubicBezTo>
                          <a:pt x="89123" y="19850"/>
                          <a:pt x="89151" y="19926"/>
                          <a:pt x="89056" y="20012"/>
                        </a:cubicBezTo>
                        <a:cubicBezTo>
                          <a:pt x="16640" y="87112"/>
                          <a:pt x="-14756" y="187585"/>
                          <a:pt x="6570" y="283979"/>
                        </a:cubicBezTo>
                        <a:cubicBezTo>
                          <a:pt x="7160" y="286626"/>
                          <a:pt x="7796" y="289268"/>
                          <a:pt x="8475" y="291903"/>
                        </a:cubicBezTo>
                        <a:cubicBezTo>
                          <a:pt x="9560" y="296105"/>
                          <a:pt x="13347" y="299041"/>
                          <a:pt x="17685" y="299047"/>
                        </a:cubicBezTo>
                        <a:cubicBezTo>
                          <a:pt x="18492" y="299048"/>
                          <a:pt x="19296" y="298946"/>
                          <a:pt x="20076" y="298742"/>
                        </a:cubicBezTo>
                        <a:cubicBezTo>
                          <a:pt x="25167" y="297426"/>
                          <a:pt x="28229" y="292233"/>
                          <a:pt x="26915" y="287141"/>
                        </a:cubicBezTo>
                        <a:cubicBezTo>
                          <a:pt x="26280" y="284702"/>
                          <a:pt x="25689" y="282254"/>
                          <a:pt x="25143" y="279797"/>
                        </a:cubicBezTo>
                        <a:cubicBezTo>
                          <a:pt x="4976" y="188598"/>
                          <a:pt x="35531" y="93609"/>
                          <a:pt x="105087" y="31271"/>
                        </a:cubicBezTo>
                        <a:cubicBezTo>
                          <a:pt x="105182" y="31195"/>
                          <a:pt x="105258" y="31271"/>
                          <a:pt x="105249" y="31347"/>
                        </a:cubicBezTo>
                        <a:lnTo>
                          <a:pt x="104401" y="108585"/>
                        </a:lnTo>
                        <a:cubicBezTo>
                          <a:pt x="104343" y="113846"/>
                          <a:pt x="108560" y="118157"/>
                          <a:pt x="113820" y="118215"/>
                        </a:cubicBezTo>
                        <a:cubicBezTo>
                          <a:pt x="113820" y="118215"/>
                          <a:pt x="113821" y="118215"/>
                          <a:pt x="113821" y="118215"/>
                        </a:cubicBezTo>
                        <a:lnTo>
                          <a:pt x="113926" y="118215"/>
                        </a:lnTo>
                        <a:cubicBezTo>
                          <a:pt x="119146" y="118215"/>
                          <a:pt x="123394" y="114014"/>
                          <a:pt x="123451" y="108795"/>
                        </a:cubicBezTo>
                        <a:lnTo>
                          <a:pt x="124537" y="10687"/>
                        </a:lnTo>
                        <a:cubicBezTo>
                          <a:pt x="124551" y="8165"/>
                          <a:pt x="123565" y="5740"/>
                          <a:pt x="121794" y="394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  <a:effectLst/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493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8987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480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7973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467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6960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6453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5947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s-UY" sz="2100">
                      <a:latin typeface="Lato Light" panose="020F0502020204030203" pitchFamily="34" charset="0"/>
                    </a:endParaRPr>
                  </a:p>
                </p:txBody>
              </p:sp>
            </p:grpSp>
            <p:grpSp>
              <p:nvGrpSpPr>
                <p:cNvPr id="43" name="Graphic 125" descr="Call center">
                  <a:extLst>
                    <a:ext uri="{FF2B5EF4-FFF2-40B4-BE49-F238E27FC236}">
                      <a16:creationId xmlns:a16="http://schemas.microsoft.com/office/drawing/2014/main" id="{B7C23C5C-12A3-4FDC-BFB6-4AE984FBC6A2}"/>
                    </a:ext>
                  </a:extLst>
                </p:cNvPr>
                <p:cNvGrpSpPr/>
                <p:nvPr/>
              </p:nvGrpSpPr>
              <p:grpSpPr>
                <a:xfrm>
                  <a:off x="4543310" y="1694984"/>
                  <a:ext cx="416026" cy="474971"/>
                  <a:chOff x="8107227" y="887060"/>
                  <a:chExt cx="609104" cy="695404"/>
                </a:xfrm>
              </p:grpSpPr>
              <p:sp>
                <p:nvSpPr>
                  <p:cNvPr id="47" name="Freeform: Shape 46">
                    <a:extLst>
                      <a:ext uri="{FF2B5EF4-FFF2-40B4-BE49-F238E27FC236}">
                        <a16:creationId xmlns:a16="http://schemas.microsoft.com/office/drawing/2014/main" id="{491ACB8A-2A5F-4386-AD00-CB0C168EBF3B}"/>
                      </a:ext>
                    </a:extLst>
                  </p:cNvPr>
                  <p:cNvSpPr/>
                  <p:nvPr/>
                </p:nvSpPr>
                <p:spPr>
                  <a:xfrm>
                    <a:off x="8254579" y="934916"/>
                    <a:ext cx="314212" cy="314173"/>
                  </a:xfrm>
                  <a:custGeom>
                    <a:avLst/>
                    <a:gdLst>
                      <a:gd name="connsiteX0" fmla="*/ 157200 w 314212"/>
                      <a:gd name="connsiteY0" fmla="*/ 314174 h 314173"/>
                      <a:gd name="connsiteX1" fmla="*/ 188138 w 314212"/>
                      <a:gd name="connsiteY1" fmla="*/ 311078 h 314173"/>
                      <a:gd name="connsiteX2" fmla="*/ 173793 w 314212"/>
                      <a:gd name="connsiteY2" fmla="*/ 294029 h 314173"/>
                      <a:gd name="connsiteX3" fmla="*/ 19195 w 314212"/>
                      <a:gd name="connsiteY3" fmla="*/ 173558 h 314173"/>
                      <a:gd name="connsiteX4" fmla="*/ 139666 w 314212"/>
                      <a:gd name="connsiteY4" fmla="*/ 18960 h 314173"/>
                      <a:gd name="connsiteX5" fmla="*/ 294263 w 314212"/>
                      <a:gd name="connsiteY5" fmla="*/ 139430 h 314173"/>
                      <a:gd name="connsiteX6" fmla="*/ 286331 w 314212"/>
                      <a:gd name="connsiteY6" fmla="*/ 205589 h 314173"/>
                      <a:gd name="connsiteX7" fmla="*/ 308724 w 314212"/>
                      <a:gd name="connsiteY7" fmla="*/ 198121 h 314173"/>
                      <a:gd name="connsiteX8" fmla="*/ 198121 w 314212"/>
                      <a:gd name="connsiteY8" fmla="*/ 5489 h 314173"/>
                      <a:gd name="connsiteX9" fmla="*/ 5489 w 314212"/>
                      <a:gd name="connsiteY9" fmla="*/ 116092 h 314173"/>
                      <a:gd name="connsiteX10" fmla="*/ 116091 w 314212"/>
                      <a:gd name="connsiteY10" fmla="*/ 308725 h 314173"/>
                      <a:gd name="connsiteX11" fmla="*/ 157200 w 314212"/>
                      <a:gd name="connsiteY11" fmla="*/ 314174 h 314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14212" h="314173">
                        <a:moveTo>
                          <a:pt x="157200" y="314174"/>
                        </a:moveTo>
                        <a:cubicBezTo>
                          <a:pt x="167590" y="314169"/>
                          <a:pt x="177953" y="313132"/>
                          <a:pt x="188138" y="311078"/>
                        </a:cubicBezTo>
                        <a:cubicBezTo>
                          <a:pt x="182289" y="306386"/>
                          <a:pt x="177415" y="300594"/>
                          <a:pt x="173793" y="294029"/>
                        </a:cubicBezTo>
                        <a:cubicBezTo>
                          <a:pt x="97835" y="303453"/>
                          <a:pt x="28619" y="249516"/>
                          <a:pt x="19195" y="173558"/>
                        </a:cubicBezTo>
                        <a:cubicBezTo>
                          <a:pt x="9771" y="97600"/>
                          <a:pt x="63708" y="28384"/>
                          <a:pt x="139666" y="18960"/>
                        </a:cubicBezTo>
                        <a:cubicBezTo>
                          <a:pt x="215624" y="9536"/>
                          <a:pt x="284839" y="63472"/>
                          <a:pt x="294263" y="139430"/>
                        </a:cubicBezTo>
                        <a:cubicBezTo>
                          <a:pt x="297039" y="161801"/>
                          <a:pt x="294316" y="184509"/>
                          <a:pt x="286331" y="205589"/>
                        </a:cubicBezTo>
                        <a:lnTo>
                          <a:pt x="308724" y="198121"/>
                        </a:lnTo>
                        <a:cubicBezTo>
                          <a:pt x="331376" y="114385"/>
                          <a:pt x="281857" y="28141"/>
                          <a:pt x="198121" y="5489"/>
                        </a:cubicBezTo>
                        <a:cubicBezTo>
                          <a:pt x="114385" y="-17163"/>
                          <a:pt x="28140" y="32356"/>
                          <a:pt x="5489" y="116092"/>
                        </a:cubicBezTo>
                        <a:cubicBezTo>
                          <a:pt x="-17163" y="199828"/>
                          <a:pt x="32355" y="286072"/>
                          <a:pt x="116091" y="308725"/>
                        </a:cubicBezTo>
                        <a:cubicBezTo>
                          <a:pt x="129493" y="312350"/>
                          <a:pt x="143317" y="314182"/>
                          <a:pt x="157200" y="31417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/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493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8987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480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7973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467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6960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6453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5947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s-UY" sz="2100">
                      <a:latin typeface="Lato Light" panose="020F0502020204030203" pitchFamily="34" charset="0"/>
                    </a:endParaRPr>
                  </a:p>
                </p:txBody>
              </p:sp>
              <p:sp>
                <p:nvSpPr>
                  <p:cNvPr id="48" name="Freeform: Shape 47">
                    <a:extLst>
                      <a:ext uri="{FF2B5EF4-FFF2-40B4-BE49-F238E27FC236}">
                        <a16:creationId xmlns:a16="http://schemas.microsoft.com/office/drawing/2014/main" id="{87531792-ADFA-4F01-9162-367B822EDC35}"/>
                      </a:ext>
                    </a:extLst>
                  </p:cNvPr>
                  <p:cNvSpPr/>
                  <p:nvPr/>
                </p:nvSpPr>
                <p:spPr>
                  <a:xfrm>
                    <a:off x="8107227" y="1277807"/>
                    <a:ext cx="609104" cy="304657"/>
                  </a:xfrm>
                  <a:custGeom>
                    <a:avLst/>
                    <a:gdLst>
                      <a:gd name="connsiteX0" fmla="*/ 576167 w 609104"/>
                      <a:gd name="connsiteY0" fmla="*/ 90697 h 304657"/>
                      <a:gd name="connsiteX1" fmla="*/ 429025 w 609104"/>
                      <a:gd name="connsiteY1" fmla="*/ 18840 h 304657"/>
                      <a:gd name="connsiteX2" fmla="*/ 304552 w 609104"/>
                      <a:gd name="connsiteY2" fmla="*/ 0 h 304657"/>
                      <a:gd name="connsiteX3" fmla="*/ 180223 w 609104"/>
                      <a:gd name="connsiteY3" fmla="*/ 18802 h 304657"/>
                      <a:gd name="connsiteX4" fmla="*/ 33090 w 609104"/>
                      <a:gd name="connsiteY4" fmla="*/ 90621 h 304657"/>
                      <a:gd name="connsiteX5" fmla="*/ 0 w 609104"/>
                      <a:gd name="connsiteY5" fmla="*/ 157096 h 304657"/>
                      <a:gd name="connsiteX6" fmla="*/ 0 w 609104"/>
                      <a:gd name="connsiteY6" fmla="*/ 304657 h 304657"/>
                      <a:gd name="connsiteX7" fmla="*/ 19050 w 609104"/>
                      <a:gd name="connsiteY7" fmla="*/ 304657 h 304657"/>
                      <a:gd name="connsiteX8" fmla="*/ 19050 w 609104"/>
                      <a:gd name="connsiteY8" fmla="*/ 157096 h 304657"/>
                      <a:gd name="connsiteX9" fmla="*/ 44644 w 609104"/>
                      <a:gd name="connsiteY9" fmla="*/ 105766 h 304657"/>
                      <a:gd name="connsiteX10" fmla="*/ 185385 w 609104"/>
                      <a:gd name="connsiteY10" fmla="*/ 37186 h 304657"/>
                      <a:gd name="connsiteX11" fmla="*/ 304552 w 609104"/>
                      <a:gd name="connsiteY11" fmla="*/ 19050 h 304657"/>
                      <a:gd name="connsiteX12" fmla="*/ 423615 w 609104"/>
                      <a:gd name="connsiteY12" fmla="*/ 37148 h 304657"/>
                      <a:gd name="connsiteX13" fmla="*/ 564128 w 609104"/>
                      <a:gd name="connsiteY13" fmla="*/ 105528 h 304657"/>
                      <a:gd name="connsiteX14" fmla="*/ 590055 w 609104"/>
                      <a:gd name="connsiteY14" fmla="*/ 157115 h 304657"/>
                      <a:gd name="connsiteX15" fmla="*/ 590055 w 609104"/>
                      <a:gd name="connsiteY15" fmla="*/ 304657 h 304657"/>
                      <a:gd name="connsiteX16" fmla="*/ 609105 w 609104"/>
                      <a:gd name="connsiteY16" fmla="*/ 304657 h 304657"/>
                      <a:gd name="connsiteX17" fmla="*/ 609105 w 609104"/>
                      <a:gd name="connsiteY17" fmla="*/ 157096 h 304657"/>
                      <a:gd name="connsiteX18" fmla="*/ 576167 w 609104"/>
                      <a:gd name="connsiteY18" fmla="*/ 90697 h 3046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609104" h="304657">
                        <a:moveTo>
                          <a:pt x="576167" y="90697"/>
                        </a:moveTo>
                        <a:cubicBezTo>
                          <a:pt x="532472" y="57060"/>
                          <a:pt x="482419" y="32616"/>
                          <a:pt x="429025" y="18840"/>
                        </a:cubicBezTo>
                        <a:cubicBezTo>
                          <a:pt x="388691" y="6457"/>
                          <a:pt x="346745" y="109"/>
                          <a:pt x="304552" y="0"/>
                        </a:cubicBezTo>
                        <a:cubicBezTo>
                          <a:pt x="262457" y="707"/>
                          <a:pt x="220645" y="7030"/>
                          <a:pt x="180223" y="18802"/>
                        </a:cubicBezTo>
                        <a:cubicBezTo>
                          <a:pt x="127484" y="34285"/>
                          <a:pt x="77739" y="58566"/>
                          <a:pt x="33090" y="90621"/>
                        </a:cubicBezTo>
                        <a:cubicBezTo>
                          <a:pt x="12628" y="106678"/>
                          <a:pt x="476" y="131090"/>
                          <a:pt x="0" y="157096"/>
                        </a:cubicBezTo>
                        <a:lnTo>
                          <a:pt x="0" y="304657"/>
                        </a:lnTo>
                        <a:lnTo>
                          <a:pt x="19050" y="304657"/>
                        </a:lnTo>
                        <a:lnTo>
                          <a:pt x="19050" y="157096"/>
                        </a:lnTo>
                        <a:cubicBezTo>
                          <a:pt x="19465" y="137017"/>
                          <a:pt x="28857" y="118181"/>
                          <a:pt x="44644" y="105766"/>
                        </a:cubicBezTo>
                        <a:cubicBezTo>
                          <a:pt x="87367" y="75154"/>
                          <a:pt x="134948" y="51968"/>
                          <a:pt x="185385" y="37186"/>
                        </a:cubicBezTo>
                        <a:cubicBezTo>
                          <a:pt x="224126" y="25875"/>
                          <a:pt x="264201" y="19776"/>
                          <a:pt x="304552" y="19050"/>
                        </a:cubicBezTo>
                        <a:cubicBezTo>
                          <a:pt x="344915" y="19180"/>
                          <a:pt x="385037" y="25278"/>
                          <a:pt x="423615" y="37148"/>
                        </a:cubicBezTo>
                        <a:cubicBezTo>
                          <a:pt x="474588" y="50223"/>
                          <a:pt x="522385" y="73483"/>
                          <a:pt x="564128" y="105528"/>
                        </a:cubicBezTo>
                        <a:cubicBezTo>
                          <a:pt x="580086" y="117951"/>
                          <a:pt x="589607" y="136896"/>
                          <a:pt x="590055" y="157115"/>
                        </a:cubicBezTo>
                        <a:lnTo>
                          <a:pt x="590055" y="304657"/>
                        </a:lnTo>
                        <a:lnTo>
                          <a:pt x="609105" y="304657"/>
                        </a:lnTo>
                        <a:lnTo>
                          <a:pt x="609105" y="157096"/>
                        </a:lnTo>
                        <a:cubicBezTo>
                          <a:pt x="608657" y="131139"/>
                          <a:pt x="596563" y="106758"/>
                          <a:pt x="576167" y="90697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/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493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8987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480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7973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467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6960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6453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5947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s-UY" sz="2100">
                      <a:latin typeface="Lato Light" panose="020F0502020204030203" pitchFamily="34" charset="0"/>
                    </a:endParaRPr>
                  </a:p>
                </p:txBody>
              </p:sp>
              <p:sp>
                <p:nvSpPr>
                  <p:cNvPr id="49" name="Freeform: Shape 48">
                    <a:extLst>
                      <a:ext uri="{FF2B5EF4-FFF2-40B4-BE49-F238E27FC236}">
                        <a16:creationId xmlns:a16="http://schemas.microsoft.com/office/drawing/2014/main" id="{1407B6EE-8719-4E42-975E-739F61CFFF9A}"/>
                      </a:ext>
                    </a:extLst>
                  </p:cNvPr>
                  <p:cNvSpPr/>
                  <p:nvPr/>
                </p:nvSpPr>
                <p:spPr>
                  <a:xfrm>
                    <a:off x="8259284" y="887060"/>
                    <a:ext cx="390620" cy="342982"/>
                  </a:xfrm>
                  <a:custGeom>
                    <a:avLst/>
                    <a:gdLst>
                      <a:gd name="connsiteX0" fmla="*/ 16421 w 390620"/>
                      <a:gd name="connsiteY0" fmla="*/ 76279 h 342982"/>
                      <a:gd name="connsiteX1" fmla="*/ 285693 w 390620"/>
                      <a:gd name="connsiteY1" fmla="*/ 73497 h 342982"/>
                      <a:gd name="connsiteX2" fmla="*/ 333470 w 390620"/>
                      <a:gd name="connsiteY2" fmla="*/ 150460 h 342982"/>
                      <a:gd name="connsiteX3" fmla="*/ 333470 w 390620"/>
                      <a:gd name="connsiteY3" fmla="*/ 266265 h 342982"/>
                      <a:gd name="connsiteX4" fmla="*/ 241601 w 390620"/>
                      <a:gd name="connsiteY4" fmla="*/ 296888 h 342982"/>
                      <a:gd name="connsiteX5" fmla="*/ 201598 w 390620"/>
                      <a:gd name="connsiteY5" fmla="*/ 292093 h 342982"/>
                      <a:gd name="connsiteX6" fmla="*/ 196803 w 390620"/>
                      <a:gd name="connsiteY6" fmla="*/ 332096 h 342982"/>
                      <a:gd name="connsiteX7" fmla="*/ 236807 w 390620"/>
                      <a:gd name="connsiteY7" fmla="*/ 336891 h 342982"/>
                      <a:gd name="connsiteX8" fmla="*/ 247688 w 390620"/>
                      <a:gd name="connsiteY8" fmla="*/ 314938 h 342982"/>
                      <a:gd name="connsiteX9" fmla="*/ 364245 w 390620"/>
                      <a:gd name="connsiteY9" fmla="*/ 276085 h 342982"/>
                      <a:gd name="connsiteX10" fmla="*/ 390620 w 390620"/>
                      <a:gd name="connsiteY10" fmla="*/ 247729 h 342982"/>
                      <a:gd name="connsiteX11" fmla="*/ 390620 w 390620"/>
                      <a:gd name="connsiteY11" fmla="*/ 171529 h 342982"/>
                      <a:gd name="connsiteX12" fmla="*/ 362045 w 390620"/>
                      <a:gd name="connsiteY12" fmla="*/ 142954 h 342982"/>
                      <a:gd name="connsiteX13" fmla="*/ 350929 w 390620"/>
                      <a:gd name="connsiteY13" fmla="*/ 142954 h 342982"/>
                      <a:gd name="connsiteX14" fmla="*/ 85953 w 390620"/>
                      <a:gd name="connsiteY14" fmla="*/ 10884 h 342982"/>
                      <a:gd name="connsiteX15" fmla="*/ 2819 w 390620"/>
                      <a:gd name="connsiteY15" fmla="*/ 62944 h 342982"/>
                      <a:gd name="connsiteX16" fmla="*/ 2760 w 390620"/>
                      <a:gd name="connsiteY16" fmla="*/ 76415 h 342982"/>
                      <a:gd name="connsiteX17" fmla="*/ 16230 w 390620"/>
                      <a:gd name="connsiteY17" fmla="*/ 76474 h 342982"/>
                      <a:gd name="connsiteX18" fmla="*/ 16421 w 390620"/>
                      <a:gd name="connsiteY18" fmla="*/ 76279 h 342982"/>
                      <a:gd name="connsiteX19" fmla="*/ 371570 w 390620"/>
                      <a:gd name="connsiteY19" fmla="*/ 171529 h 342982"/>
                      <a:gd name="connsiteX20" fmla="*/ 371570 w 390620"/>
                      <a:gd name="connsiteY20" fmla="*/ 247729 h 342982"/>
                      <a:gd name="connsiteX21" fmla="*/ 362045 w 390620"/>
                      <a:gd name="connsiteY21" fmla="*/ 257254 h 342982"/>
                      <a:gd name="connsiteX22" fmla="*/ 352520 w 390620"/>
                      <a:gd name="connsiteY22" fmla="*/ 257254 h 342982"/>
                      <a:gd name="connsiteX23" fmla="*/ 352520 w 390620"/>
                      <a:gd name="connsiteY23" fmla="*/ 162004 h 342982"/>
                      <a:gd name="connsiteX24" fmla="*/ 362045 w 390620"/>
                      <a:gd name="connsiteY24" fmla="*/ 162004 h 342982"/>
                      <a:gd name="connsiteX25" fmla="*/ 371570 w 390620"/>
                      <a:gd name="connsiteY25" fmla="*/ 171529 h 342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390620" h="342982">
                        <a:moveTo>
                          <a:pt x="16421" y="76279"/>
                        </a:moveTo>
                        <a:cubicBezTo>
                          <a:pt x="90010" y="1154"/>
                          <a:pt x="210567" y="-92"/>
                          <a:pt x="285693" y="73497"/>
                        </a:cubicBezTo>
                        <a:cubicBezTo>
                          <a:pt x="307578" y="94935"/>
                          <a:pt x="323967" y="121336"/>
                          <a:pt x="333470" y="150460"/>
                        </a:cubicBezTo>
                        <a:lnTo>
                          <a:pt x="333470" y="266265"/>
                        </a:lnTo>
                        <a:lnTo>
                          <a:pt x="241601" y="296888"/>
                        </a:lnTo>
                        <a:cubicBezTo>
                          <a:pt x="231879" y="284517"/>
                          <a:pt x="213968" y="282370"/>
                          <a:pt x="201598" y="292093"/>
                        </a:cubicBezTo>
                        <a:cubicBezTo>
                          <a:pt x="189227" y="301815"/>
                          <a:pt x="187080" y="319726"/>
                          <a:pt x="196803" y="332096"/>
                        </a:cubicBezTo>
                        <a:cubicBezTo>
                          <a:pt x="206526" y="344467"/>
                          <a:pt x="224436" y="346614"/>
                          <a:pt x="236807" y="336891"/>
                        </a:cubicBezTo>
                        <a:cubicBezTo>
                          <a:pt x="243556" y="331587"/>
                          <a:pt x="247554" y="323522"/>
                          <a:pt x="247688" y="314938"/>
                        </a:cubicBezTo>
                        <a:lnTo>
                          <a:pt x="364245" y="276085"/>
                        </a:lnTo>
                        <a:cubicBezTo>
                          <a:pt x="379078" y="274940"/>
                          <a:pt x="390551" y="262606"/>
                          <a:pt x="390620" y="247729"/>
                        </a:cubicBezTo>
                        <a:lnTo>
                          <a:pt x="390620" y="171529"/>
                        </a:lnTo>
                        <a:cubicBezTo>
                          <a:pt x="390620" y="155747"/>
                          <a:pt x="377827" y="142954"/>
                          <a:pt x="362045" y="142954"/>
                        </a:cubicBezTo>
                        <a:lnTo>
                          <a:pt x="350929" y="142954"/>
                        </a:lnTo>
                        <a:cubicBezTo>
                          <a:pt x="314229" y="33313"/>
                          <a:pt x="195596" y="-25817"/>
                          <a:pt x="85953" y="10884"/>
                        </a:cubicBezTo>
                        <a:cubicBezTo>
                          <a:pt x="54510" y="21409"/>
                          <a:pt x="26016" y="39252"/>
                          <a:pt x="2819" y="62944"/>
                        </a:cubicBezTo>
                        <a:cubicBezTo>
                          <a:pt x="-916" y="66648"/>
                          <a:pt x="-943" y="72679"/>
                          <a:pt x="2760" y="76415"/>
                        </a:cubicBezTo>
                        <a:cubicBezTo>
                          <a:pt x="6463" y="80150"/>
                          <a:pt x="12495" y="80177"/>
                          <a:pt x="16230" y="76474"/>
                        </a:cubicBezTo>
                        <a:cubicBezTo>
                          <a:pt x="16295" y="76410"/>
                          <a:pt x="16358" y="76345"/>
                          <a:pt x="16421" y="76279"/>
                        </a:cubicBezTo>
                        <a:close/>
                        <a:moveTo>
                          <a:pt x="371570" y="171529"/>
                        </a:moveTo>
                        <a:lnTo>
                          <a:pt x="371570" y="247729"/>
                        </a:lnTo>
                        <a:cubicBezTo>
                          <a:pt x="371570" y="252990"/>
                          <a:pt x="367306" y="257254"/>
                          <a:pt x="362045" y="257254"/>
                        </a:cubicBezTo>
                        <a:lnTo>
                          <a:pt x="352520" y="257254"/>
                        </a:lnTo>
                        <a:lnTo>
                          <a:pt x="352520" y="162004"/>
                        </a:lnTo>
                        <a:lnTo>
                          <a:pt x="362045" y="162004"/>
                        </a:lnTo>
                        <a:cubicBezTo>
                          <a:pt x="367306" y="162004"/>
                          <a:pt x="371570" y="166269"/>
                          <a:pt x="371570" y="171529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/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493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8987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480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7973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467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6960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6453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5947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s-UY" sz="2100">
                      <a:latin typeface="Lato Light" panose="020F0502020204030203" pitchFamily="34" charset="0"/>
                    </a:endParaRPr>
                  </a:p>
                </p:txBody>
              </p:sp>
            </p:grpSp>
            <p:grpSp>
              <p:nvGrpSpPr>
                <p:cNvPr id="44" name="Graphic 127" descr="Bullseye">
                  <a:extLst>
                    <a:ext uri="{FF2B5EF4-FFF2-40B4-BE49-F238E27FC236}">
                      <a16:creationId xmlns:a16="http://schemas.microsoft.com/office/drawing/2014/main" id="{B52407B6-A4B5-4806-9782-E6C0C9311C77}"/>
                    </a:ext>
                  </a:extLst>
                </p:cNvPr>
                <p:cNvGrpSpPr/>
                <p:nvPr/>
              </p:nvGrpSpPr>
              <p:grpSpPr>
                <a:xfrm>
                  <a:off x="1888465" y="1806411"/>
                  <a:ext cx="306262" cy="306274"/>
                  <a:chOff x="6735792" y="706487"/>
                  <a:chExt cx="448398" cy="448416"/>
                </a:xfrm>
                <a:solidFill>
                  <a:srgbClr val="000000"/>
                </a:solidFill>
              </p:grpSpPr>
              <p:sp>
                <p:nvSpPr>
                  <p:cNvPr id="45" name="Freeform: Shape 44">
                    <a:extLst>
                      <a:ext uri="{FF2B5EF4-FFF2-40B4-BE49-F238E27FC236}">
                        <a16:creationId xmlns:a16="http://schemas.microsoft.com/office/drawing/2014/main" id="{1AC5304F-5E74-431C-A738-B0D9764386DB}"/>
                      </a:ext>
                    </a:extLst>
                  </p:cNvPr>
                  <p:cNvSpPr/>
                  <p:nvPr/>
                </p:nvSpPr>
                <p:spPr>
                  <a:xfrm>
                    <a:off x="6735792" y="706487"/>
                    <a:ext cx="448398" cy="448416"/>
                  </a:xfrm>
                  <a:custGeom>
                    <a:avLst/>
                    <a:gdLst>
                      <a:gd name="connsiteX0" fmla="*/ 353481 w 448398"/>
                      <a:gd name="connsiteY0" fmla="*/ 41043 h 448416"/>
                      <a:gd name="connsiteX1" fmla="*/ 41043 w 448398"/>
                      <a:gd name="connsiteY1" fmla="*/ 94935 h 448416"/>
                      <a:gd name="connsiteX2" fmla="*/ 94936 w 448398"/>
                      <a:gd name="connsiteY2" fmla="*/ 407373 h 448416"/>
                      <a:gd name="connsiteX3" fmla="*/ 407374 w 448398"/>
                      <a:gd name="connsiteY3" fmla="*/ 353481 h 448416"/>
                      <a:gd name="connsiteX4" fmla="*/ 407374 w 448398"/>
                      <a:gd name="connsiteY4" fmla="*/ 94935 h 448416"/>
                      <a:gd name="connsiteX5" fmla="*/ 393696 w 448398"/>
                      <a:gd name="connsiteY5" fmla="*/ 108604 h 448416"/>
                      <a:gd name="connsiteX6" fmla="*/ 339813 w 448398"/>
                      <a:gd name="connsiteY6" fmla="*/ 393599 h 448416"/>
                      <a:gd name="connsiteX7" fmla="*/ 54817 w 448398"/>
                      <a:gd name="connsiteY7" fmla="*/ 339716 h 448416"/>
                      <a:gd name="connsiteX8" fmla="*/ 108700 w 448398"/>
                      <a:gd name="connsiteY8" fmla="*/ 54721 h 448416"/>
                      <a:gd name="connsiteX9" fmla="*/ 339813 w 448398"/>
                      <a:gd name="connsiteY9" fmla="*/ 54721 h 4484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48398" h="448416">
                        <a:moveTo>
                          <a:pt x="353481" y="41043"/>
                        </a:moveTo>
                        <a:cubicBezTo>
                          <a:pt x="252322" y="-30353"/>
                          <a:pt x="112438" y="-6224"/>
                          <a:pt x="41043" y="94935"/>
                        </a:cubicBezTo>
                        <a:cubicBezTo>
                          <a:pt x="-30352" y="196095"/>
                          <a:pt x="-6225" y="335979"/>
                          <a:pt x="94936" y="407373"/>
                        </a:cubicBezTo>
                        <a:cubicBezTo>
                          <a:pt x="196095" y="478769"/>
                          <a:pt x="335978" y="454641"/>
                          <a:pt x="407374" y="353481"/>
                        </a:cubicBezTo>
                        <a:cubicBezTo>
                          <a:pt x="462073" y="275979"/>
                          <a:pt x="462073" y="172438"/>
                          <a:pt x="407374" y="94935"/>
                        </a:cubicBezTo>
                        <a:lnTo>
                          <a:pt x="393696" y="108604"/>
                        </a:lnTo>
                        <a:cubicBezTo>
                          <a:pt x="457516" y="202182"/>
                          <a:pt x="433391" y="329779"/>
                          <a:pt x="339813" y="393599"/>
                        </a:cubicBezTo>
                        <a:cubicBezTo>
                          <a:pt x="246235" y="457419"/>
                          <a:pt x="118638" y="433295"/>
                          <a:pt x="54817" y="339716"/>
                        </a:cubicBezTo>
                        <a:cubicBezTo>
                          <a:pt x="-9002" y="246137"/>
                          <a:pt x="15122" y="118541"/>
                          <a:pt x="108700" y="54721"/>
                        </a:cubicBezTo>
                        <a:cubicBezTo>
                          <a:pt x="178404" y="7183"/>
                          <a:pt x="270109" y="7183"/>
                          <a:pt x="339813" y="5472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ffectLst/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493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8987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480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7973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467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6960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6453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5947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s-UY" sz="2100">
                      <a:latin typeface="Lato Light" panose="020F0502020204030203" pitchFamily="34" charset="0"/>
                    </a:endParaRPr>
                  </a:p>
                </p:txBody>
              </p:sp>
              <p:sp>
                <p:nvSpPr>
                  <p:cNvPr id="46" name="Freeform: Shape 45">
                    <a:extLst>
                      <a:ext uri="{FF2B5EF4-FFF2-40B4-BE49-F238E27FC236}">
                        <a16:creationId xmlns:a16="http://schemas.microsoft.com/office/drawing/2014/main" id="{01D95316-5950-463D-B05A-32FB52A8C3D9}"/>
                      </a:ext>
                    </a:extLst>
                  </p:cNvPr>
                  <p:cNvSpPr/>
                  <p:nvPr/>
                </p:nvSpPr>
                <p:spPr>
                  <a:xfrm>
                    <a:off x="6860124" y="830303"/>
                    <a:ext cx="200241" cy="200267"/>
                  </a:xfrm>
                  <a:custGeom>
                    <a:avLst/>
                    <a:gdLst>
                      <a:gd name="connsiteX0" fmla="*/ 100228 w 200241"/>
                      <a:gd name="connsiteY0" fmla="*/ 19077 h 200267"/>
                      <a:gd name="connsiteX1" fmla="*/ 123783 w 200241"/>
                      <a:gd name="connsiteY1" fmla="*/ 22592 h 200267"/>
                      <a:gd name="connsiteX2" fmla="*/ 138652 w 200241"/>
                      <a:gd name="connsiteY2" fmla="*/ 7733 h 200267"/>
                      <a:gd name="connsiteX3" fmla="*/ 7733 w 200241"/>
                      <a:gd name="connsiteY3" fmla="*/ 61616 h 200267"/>
                      <a:gd name="connsiteX4" fmla="*/ 61616 w 200241"/>
                      <a:gd name="connsiteY4" fmla="*/ 192535 h 200267"/>
                      <a:gd name="connsiteX5" fmla="*/ 192535 w 200241"/>
                      <a:gd name="connsiteY5" fmla="*/ 138652 h 200267"/>
                      <a:gd name="connsiteX6" fmla="*/ 192535 w 200241"/>
                      <a:gd name="connsiteY6" fmla="*/ 61616 h 200267"/>
                      <a:gd name="connsiteX7" fmla="*/ 177676 w 200241"/>
                      <a:gd name="connsiteY7" fmla="*/ 76485 h 200267"/>
                      <a:gd name="connsiteX8" fmla="*/ 123771 w 200241"/>
                      <a:gd name="connsiteY8" fmla="*/ 177500 h 200267"/>
                      <a:gd name="connsiteX9" fmla="*/ 22755 w 200241"/>
                      <a:gd name="connsiteY9" fmla="*/ 123595 h 200267"/>
                      <a:gd name="connsiteX10" fmla="*/ 76660 w 200241"/>
                      <a:gd name="connsiteY10" fmla="*/ 22580 h 200267"/>
                      <a:gd name="connsiteX11" fmla="*/ 100228 w 200241"/>
                      <a:gd name="connsiteY11" fmla="*/ 19077 h 200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00241" h="200267">
                        <a:moveTo>
                          <a:pt x="100228" y="19077"/>
                        </a:moveTo>
                        <a:cubicBezTo>
                          <a:pt x="108210" y="19080"/>
                          <a:pt x="116148" y="20264"/>
                          <a:pt x="123783" y="22592"/>
                        </a:cubicBezTo>
                        <a:lnTo>
                          <a:pt x="138652" y="7733"/>
                        </a:lnTo>
                        <a:cubicBezTo>
                          <a:pt x="87620" y="-13540"/>
                          <a:pt x="29006" y="10584"/>
                          <a:pt x="7733" y="61616"/>
                        </a:cubicBezTo>
                        <a:cubicBezTo>
                          <a:pt x="-13540" y="112648"/>
                          <a:pt x="10584" y="171262"/>
                          <a:pt x="61616" y="192535"/>
                        </a:cubicBezTo>
                        <a:cubicBezTo>
                          <a:pt x="112648" y="213807"/>
                          <a:pt x="171262" y="189683"/>
                          <a:pt x="192535" y="138652"/>
                        </a:cubicBezTo>
                        <a:cubicBezTo>
                          <a:pt x="202810" y="114002"/>
                          <a:pt x="202810" y="86267"/>
                          <a:pt x="192535" y="61616"/>
                        </a:cubicBezTo>
                        <a:lnTo>
                          <a:pt x="177676" y="76485"/>
                        </a:lnTo>
                        <a:cubicBezTo>
                          <a:pt x="190685" y="119264"/>
                          <a:pt x="166551" y="164491"/>
                          <a:pt x="123771" y="177500"/>
                        </a:cubicBezTo>
                        <a:cubicBezTo>
                          <a:pt x="80991" y="190509"/>
                          <a:pt x="35765" y="166375"/>
                          <a:pt x="22755" y="123595"/>
                        </a:cubicBezTo>
                        <a:cubicBezTo>
                          <a:pt x="9746" y="80816"/>
                          <a:pt x="33881" y="35589"/>
                          <a:pt x="76660" y="22580"/>
                        </a:cubicBezTo>
                        <a:cubicBezTo>
                          <a:pt x="84300" y="20257"/>
                          <a:pt x="92242" y="19076"/>
                          <a:pt x="100228" y="19077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ffectLst/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493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8987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480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7973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467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6960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6453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5947" algn="l" defTabSz="1218987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s-UY" sz="2100">
                      <a:latin typeface="Lato Light" panose="020F0502020204030203" pitchFamily="34" charset="0"/>
                    </a:endParaRPr>
                  </a:p>
                </p:txBody>
              </p:sp>
            </p:grpSp>
          </p:grp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2F7B74C5-D74F-443A-A3F2-1EA6882EF9CD}"/>
                  </a:ext>
                </a:extLst>
              </p:cNvPr>
              <p:cNvSpPr/>
              <p:nvPr/>
            </p:nvSpPr>
            <p:spPr>
              <a:xfrm>
                <a:off x="9338283" y="1914559"/>
                <a:ext cx="1983543" cy="3209326"/>
              </a:xfrm>
              <a:prstGeom prst="roundRect">
                <a:avLst>
                  <a:gd name="adj" fmla="val 3431"/>
                </a:avLst>
              </a:prstGeom>
              <a:noFill/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UY" sz="1350"/>
              </a:p>
            </p:txBody>
          </p:sp>
          <p:sp>
            <p:nvSpPr>
              <p:cNvPr id="29" name="Freeform 62">
                <a:extLst>
                  <a:ext uri="{FF2B5EF4-FFF2-40B4-BE49-F238E27FC236}">
                    <a16:creationId xmlns:a16="http://schemas.microsoft.com/office/drawing/2014/main" id="{70C6803D-E46F-4227-AFB6-7135825498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07950" y="2501831"/>
                <a:ext cx="2390188" cy="837636"/>
              </a:xfrm>
              <a:custGeom>
                <a:avLst/>
                <a:gdLst>
                  <a:gd name="T0" fmla="*/ 674 w 5254"/>
                  <a:gd name="T1" fmla="*/ 563 h 1225"/>
                  <a:gd name="T2" fmla="*/ 42 w 5254"/>
                  <a:gd name="T3" fmla="*/ 92 h 1225"/>
                  <a:gd name="T4" fmla="*/ 42 w 5254"/>
                  <a:gd name="T5" fmla="*/ 92 h 1225"/>
                  <a:gd name="T6" fmla="*/ 72 w 5254"/>
                  <a:gd name="T7" fmla="*/ 0 h 1225"/>
                  <a:gd name="T8" fmla="*/ 4442 w 5254"/>
                  <a:gd name="T9" fmla="*/ 0 h 1225"/>
                  <a:gd name="T10" fmla="*/ 4442 w 5254"/>
                  <a:gd name="T11" fmla="*/ 0 h 1225"/>
                  <a:gd name="T12" fmla="*/ 4472 w 5254"/>
                  <a:gd name="T13" fmla="*/ 10 h 1225"/>
                  <a:gd name="T14" fmla="*/ 5226 w 5254"/>
                  <a:gd name="T15" fmla="*/ 563 h 1225"/>
                  <a:gd name="T16" fmla="*/ 5226 w 5254"/>
                  <a:gd name="T17" fmla="*/ 563 h 1225"/>
                  <a:gd name="T18" fmla="*/ 5226 w 5254"/>
                  <a:gd name="T19" fmla="*/ 644 h 1225"/>
                  <a:gd name="T20" fmla="*/ 4472 w 5254"/>
                  <a:gd name="T21" fmla="*/ 1213 h 1225"/>
                  <a:gd name="T22" fmla="*/ 4472 w 5254"/>
                  <a:gd name="T23" fmla="*/ 1213 h 1225"/>
                  <a:gd name="T24" fmla="*/ 4441 w 5254"/>
                  <a:gd name="T25" fmla="*/ 1224 h 1225"/>
                  <a:gd name="T26" fmla="*/ 69 w 5254"/>
                  <a:gd name="T27" fmla="*/ 1224 h 1225"/>
                  <a:gd name="T28" fmla="*/ 69 w 5254"/>
                  <a:gd name="T29" fmla="*/ 1224 h 1225"/>
                  <a:gd name="T30" fmla="*/ 38 w 5254"/>
                  <a:gd name="T31" fmla="*/ 1132 h 1225"/>
                  <a:gd name="T32" fmla="*/ 674 w 5254"/>
                  <a:gd name="T33" fmla="*/ 644 h 1225"/>
                  <a:gd name="T34" fmla="*/ 674 w 5254"/>
                  <a:gd name="T35" fmla="*/ 644 h 1225"/>
                  <a:gd name="T36" fmla="*/ 674 w 5254"/>
                  <a:gd name="T37" fmla="*/ 563 h 1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254" h="1225">
                    <a:moveTo>
                      <a:pt x="674" y="563"/>
                    </a:moveTo>
                    <a:lnTo>
                      <a:pt x="42" y="92"/>
                    </a:lnTo>
                    <a:lnTo>
                      <a:pt x="42" y="92"/>
                    </a:lnTo>
                    <a:cubicBezTo>
                      <a:pt x="3" y="63"/>
                      <a:pt x="24" y="0"/>
                      <a:pt x="72" y="0"/>
                    </a:cubicBezTo>
                    <a:lnTo>
                      <a:pt x="4442" y="0"/>
                    </a:lnTo>
                    <a:lnTo>
                      <a:pt x="4442" y="0"/>
                    </a:lnTo>
                    <a:cubicBezTo>
                      <a:pt x="4453" y="0"/>
                      <a:pt x="4463" y="3"/>
                      <a:pt x="4472" y="10"/>
                    </a:cubicBezTo>
                    <a:lnTo>
                      <a:pt x="5226" y="563"/>
                    </a:lnTo>
                    <a:lnTo>
                      <a:pt x="5226" y="563"/>
                    </a:lnTo>
                    <a:cubicBezTo>
                      <a:pt x="5253" y="583"/>
                      <a:pt x="5253" y="624"/>
                      <a:pt x="5226" y="644"/>
                    </a:cubicBezTo>
                    <a:lnTo>
                      <a:pt x="4472" y="1213"/>
                    </a:lnTo>
                    <a:lnTo>
                      <a:pt x="4472" y="1213"/>
                    </a:lnTo>
                    <a:cubicBezTo>
                      <a:pt x="4463" y="1220"/>
                      <a:pt x="4452" y="1224"/>
                      <a:pt x="4441" y="1224"/>
                    </a:cubicBezTo>
                    <a:lnTo>
                      <a:pt x="69" y="1224"/>
                    </a:lnTo>
                    <a:lnTo>
                      <a:pt x="69" y="1224"/>
                    </a:lnTo>
                    <a:cubicBezTo>
                      <a:pt x="20" y="1224"/>
                      <a:pt x="0" y="1162"/>
                      <a:pt x="38" y="1132"/>
                    </a:cubicBezTo>
                    <a:lnTo>
                      <a:pt x="674" y="644"/>
                    </a:lnTo>
                    <a:lnTo>
                      <a:pt x="674" y="644"/>
                    </a:lnTo>
                    <a:cubicBezTo>
                      <a:pt x="701" y="624"/>
                      <a:pt x="701" y="583"/>
                      <a:pt x="674" y="563"/>
                    </a:cubicBezTo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2100" dirty="0">
                  <a:latin typeface="Lato Light" panose="020F0502020204030203" pitchFamily="34" charset="0"/>
                </a:endParaRPr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3216AE4-EA9B-46A1-B590-0D5BECAFACFC}"/>
                </a:ext>
              </a:extLst>
            </p:cNvPr>
            <p:cNvSpPr/>
            <p:nvPr/>
          </p:nvSpPr>
          <p:spPr>
            <a:xfrm>
              <a:off x="1144120" y="1461095"/>
              <a:ext cx="872157" cy="83390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35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F52769B-E2C6-4BE8-A668-823FA991D012}"/>
                </a:ext>
              </a:extLst>
            </p:cNvPr>
            <p:cNvSpPr/>
            <p:nvPr/>
          </p:nvSpPr>
          <p:spPr>
            <a:xfrm>
              <a:off x="3411166" y="1510853"/>
              <a:ext cx="872157" cy="83390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35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42DB15B-BA98-40D6-82FE-39EB28CA952F}"/>
                </a:ext>
              </a:extLst>
            </p:cNvPr>
            <p:cNvSpPr/>
            <p:nvPr/>
          </p:nvSpPr>
          <p:spPr>
            <a:xfrm>
              <a:off x="5640099" y="1461862"/>
              <a:ext cx="872157" cy="83390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35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917529A-40AA-47B4-979F-51818283C389}"/>
                </a:ext>
              </a:extLst>
            </p:cNvPr>
            <p:cNvSpPr/>
            <p:nvPr/>
          </p:nvSpPr>
          <p:spPr>
            <a:xfrm>
              <a:off x="7878494" y="1463791"/>
              <a:ext cx="872157" cy="83390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35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999FD03-8429-4618-B9F7-4A9D5ABBDCA0}"/>
                </a:ext>
              </a:extLst>
            </p:cNvPr>
            <p:cNvSpPr/>
            <p:nvPr/>
          </p:nvSpPr>
          <p:spPr>
            <a:xfrm>
              <a:off x="10155090" y="1437872"/>
              <a:ext cx="872157" cy="83390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350"/>
            </a:p>
          </p:txBody>
        </p:sp>
        <p:pic>
          <p:nvPicPr>
            <p:cNvPr id="12" name="Picture 2" descr="Icon&#10;&#10;Description automatically generated">
              <a:extLst>
                <a:ext uri="{FF2B5EF4-FFF2-40B4-BE49-F238E27FC236}">
                  <a16:creationId xmlns:a16="http://schemas.microsoft.com/office/drawing/2014/main" id="{5CB79912-13C7-4DA6-BDA3-77C5BDAD0C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9522" y="1657412"/>
              <a:ext cx="465021" cy="595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9" descr="Icon&#10;&#10;Description automatically generated">
              <a:extLst>
                <a:ext uri="{FF2B5EF4-FFF2-40B4-BE49-F238E27FC236}">
                  <a16:creationId xmlns:a16="http://schemas.microsoft.com/office/drawing/2014/main" id="{FDDEF338-D664-47B0-8546-CE5B43B694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01604">
              <a:off x="1255249" y="1699702"/>
              <a:ext cx="589324" cy="405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4" descr="Icon&#10;&#10;Description automatically generated">
              <a:extLst>
                <a:ext uri="{FF2B5EF4-FFF2-40B4-BE49-F238E27FC236}">
                  <a16:creationId xmlns:a16="http://schemas.microsoft.com/office/drawing/2014/main" id="{F2D49267-2375-43E6-98BC-BC9B8D4FF9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55856" y="1586719"/>
              <a:ext cx="482450" cy="579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8" descr="Icon&#10;&#10;Description automatically generated">
              <a:extLst>
                <a:ext uri="{FF2B5EF4-FFF2-40B4-BE49-F238E27FC236}">
                  <a16:creationId xmlns:a16="http://schemas.microsoft.com/office/drawing/2014/main" id="{0C293569-098A-49AA-A15F-7173A072C7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2489" y="1566762"/>
              <a:ext cx="526961" cy="583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 descr="Graphical user interface, icon&#10;&#10;Description automatically generated">
              <a:extLst>
                <a:ext uri="{FF2B5EF4-FFF2-40B4-BE49-F238E27FC236}">
                  <a16:creationId xmlns:a16="http://schemas.microsoft.com/office/drawing/2014/main" id="{0920B6D7-378E-4F60-89F2-E00EA79CD3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8222" y="1649498"/>
              <a:ext cx="564509" cy="478230"/>
            </a:xfrm>
            <a:prstGeom prst="rect">
              <a:avLst/>
            </a:prstGeom>
          </p:spPr>
        </p:pic>
        <p:sp>
          <p:nvSpPr>
            <p:cNvPr id="17" name="TextBox 53">
              <a:extLst>
                <a:ext uri="{FF2B5EF4-FFF2-40B4-BE49-F238E27FC236}">
                  <a16:creationId xmlns:a16="http://schemas.microsoft.com/office/drawing/2014/main" id="{D795F7DA-5CA3-4ED2-B907-AC1431B62919}"/>
                </a:ext>
              </a:extLst>
            </p:cNvPr>
            <p:cNvSpPr txBox="1"/>
            <p:nvPr/>
          </p:nvSpPr>
          <p:spPr>
            <a:xfrm>
              <a:off x="647666" y="2711000"/>
              <a:ext cx="1942143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IN" sz="1050" b="1" dirty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INCIDENT HANDLING SUPPORT</a:t>
              </a:r>
            </a:p>
          </p:txBody>
        </p:sp>
        <p:sp>
          <p:nvSpPr>
            <p:cNvPr id="18" name="TextBox 53">
              <a:extLst>
                <a:ext uri="{FF2B5EF4-FFF2-40B4-BE49-F238E27FC236}">
                  <a16:creationId xmlns:a16="http://schemas.microsoft.com/office/drawing/2014/main" id="{C4B7BA15-208A-4BA1-8601-D54652A80FE3}"/>
                </a:ext>
              </a:extLst>
            </p:cNvPr>
            <p:cNvSpPr txBox="1"/>
            <p:nvPr/>
          </p:nvSpPr>
          <p:spPr>
            <a:xfrm>
              <a:off x="2940509" y="2818723"/>
              <a:ext cx="1942143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IN" sz="1050" b="1" dirty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THREAT INTELLIGENCE</a:t>
              </a:r>
            </a:p>
          </p:txBody>
        </p:sp>
        <p:sp>
          <p:nvSpPr>
            <p:cNvPr id="19" name="TextBox 53">
              <a:extLst>
                <a:ext uri="{FF2B5EF4-FFF2-40B4-BE49-F238E27FC236}">
                  <a16:creationId xmlns:a16="http://schemas.microsoft.com/office/drawing/2014/main" id="{5476EF7C-8C39-4B16-9A91-E59F1A8839A3}"/>
                </a:ext>
              </a:extLst>
            </p:cNvPr>
            <p:cNvSpPr txBox="1"/>
            <p:nvPr/>
          </p:nvSpPr>
          <p:spPr>
            <a:xfrm>
              <a:off x="7381846" y="2818723"/>
              <a:ext cx="1942143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IN" sz="1050" b="1" dirty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ADVICE &amp; GUIDANCE</a:t>
              </a:r>
            </a:p>
          </p:txBody>
        </p:sp>
        <p:sp>
          <p:nvSpPr>
            <p:cNvPr id="20" name="TextBox 53">
              <a:extLst>
                <a:ext uri="{FF2B5EF4-FFF2-40B4-BE49-F238E27FC236}">
                  <a16:creationId xmlns:a16="http://schemas.microsoft.com/office/drawing/2014/main" id="{5A438853-19FD-4434-A84A-21D20E49A13B}"/>
                </a:ext>
              </a:extLst>
            </p:cNvPr>
            <p:cNvSpPr txBox="1"/>
            <p:nvPr/>
          </p:nvSpPr>
          <p:spPr>
            <a:xfrm>
              <a:off x="4874680" y="2711000"/>
              <a:ext cx="2359441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IN" sz="1050" b="1" dirty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COMMUNITY </a:t>
              </a:r>
            </a:p>
            <a:p>
              <a:pPr algn="ctr"/>
              <a:r>
                <a:rPr lang="en-IN" sz="1050" b="1" dirty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BUILDING</a:t>
              </a:r>
            </a:p>
          </p:txBody>
        </p:sp>
        <p:sp>
          <p:nvSpPr>
            <p:cNvPr id="21" name="TextBox 53">
              <a:extLst>
                <a:ext uri="{FF2B5EF4-FFF2-40B4-BE49-F238E27FC236}">
                  <a16:creationId xmlns:a16="http://schemas.microsoft.com/office/drawing/2014/main" id="{70961830-C662-4515-BA30-B64BD0448DEA}"/>
                </a:ext>
              </a:extLst>
            </p:cNvPr>
            <p:cNvSpPr txBox="1"/>
            <p:nvPr/>
          </p:nvSpPr>
          <p:spPr>
            <a:xfrm>
              <a:off x="9539405" y="2711000"/>
              <a:ext cx="1942143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IN" sz="1050" b="1" dirty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CYBER DEFENCE SERVICES</a:t>
              </a:r>
            </a:p>
          </p:txBody>
        </p:sp>
        <p:sp>
          <p:nvSpPr>
            <p:cNvPr id="22" name="Rectangle 8">
              <a:extLst>
                <a:ext uri="{FF2B5EF4-FFF2-40B4-BE49-F238E27FC236}">
                  <a16:creationId xmlns:a16="http://schemas.microsoft.com/office/drawing/2014/main" id="{14213184-6BE0-406F-99BD-2AE07B552A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7269" y="3553956"/>
              <a:ext cx="1558379" cy="1237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DE4B20"/>
                </a:buClr>
                <a:buFont typeface="Wingdings" panose="05000000000000000000" pitchFamily="2" charset="2"/>
                <a:buChar char=""/>
                <a:defRPr sz="2400">
                  <a:solidFill>
                    <a:srgbClr val="1F2A44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4891BC"/>
                </a:buClr>
                <a:buFont typeface="Arial" panose="020B0604020202020204" pitchFamily="34" charset="0"/>
                <a:buChar char="●"/>
                <a:defRPr sz="2000">
                  <a:solidFill>
                    <a:srgbClr val="1F2A44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F2A44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1F2A44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200">
                  <a:solidFill>
                    <a:srgbClr val="1F2A44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rgbClr val="1F2A44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rgbClr val="1F2A44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rgbClr val="1F2A44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rgbClr val="1F2A44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9pPr>
            </a:lstStyle>
            <a:p>
              <a:pPr algn="ctr" defTabSz="685800" eaLnBrk="0" fontAlgn="base" hangingPunct="0">
                <a:spcBef>
                  <a:spcPts val="225"/>
                </a:spcBef>
                <a:spcAft>
                  <a:spcPts val="225"/>
                </a:spcAft>
                <a:buClrTx/>
                <a:buNone/>
                <a:defRPr/>
              </a:pPr>
              <a:r>
                <a:rPr lang="en-US" altLang="en-US" sz="1050" dirty="0">
                  <a:solidFill>
                    <a:schemeClr val="bg2">
                      <a:lumMod val="25000"/>
                    </a:schemeClr>
                  </a:solidFill>
                  <a:cs typeface="Arial" panose="020B0604020202020204" pitchFamily="34" charset="0"/>
                </a:rPr>
                <a:t>ACCESS TO ACTIONABLE CYBER THREAT INTELLIGENCE</a:t>
              </a:r>
            </a:p>
            <a:p>
              <a:pPr algn="ctr" defTabSz="685800" eaLnBrk="0" fontAlgn="base" hangingPunct="0">
                <a:spcBef>
                  <a:spcPts val="225"/>
                </a:spcBef>
                <a:spcAft>
                  <a:spcPts val="225"/>
                </a:spcAft>
                <a:buClrTx/>
                <a:buNone/>
                <a:defRPr/>
              </a:pPr>
              <a:r>
                <a:rPr lang="en-US" altLang="en-US" sz="900" b="1" dirty="0">
                  <a:solidFill>
                    <a:schemeClr val="accent1"/>
                  </a:solidFill>
                  <a:cs typeface="Arial" panose="020B0604020202020204" pitchFamily="34" charset="0"/>
                </a:rPr>
                <a:t>Alerts, Advisories</a:t>
              </a:r>
            </a:p>
          </p:txBody>
        </p:sp>
        <p:sp>
          <p:nvSpPr>
            <p:cNvPr id="23" name="Rectangle 19">
              <a:extLst>
                <a:ext uri="{FF2B5EF4-FFF2-40B4-BE49-F238E27FC236}">
                  <a16:creationId xmlns:a16="http://schemas.microsoft.com/office/drawing/2014/main" id="{9497022D-0FDF-4343-997C-6291F28CBC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299" y="3554372"/>
              <a:ext cx="1552476" cy="591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DE4B20"/>
                </a:buClr>
                <a:buFont typeface="Wingdings" panose="05000000000000000000" pitchFamily="2" charset="2"/>
                <a:buChar char=""/>
                <a:defRPr sz="2400">
                  <a:solidFill>
                    <a:srgbClr val="1F2A44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4891BC"/>
                </a:buClr>
                <a:buFont typeface="Arial" panose="020B0604020202020204" pitchFamily="34" charset="0"/>
                <a:buChar char="●"/>
                <a:defRPr sz="2000">
                  <a:solidFill>
                    <a:srgbClr val="1F2A44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F2A44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1F2A44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200">
                  <a:solidFill>
                    <a:srgbClr val="1F2A44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rgbClr val="1F2A44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rgbClr val="1F2A44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rgbClr val="1F2A44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rgbClr val="1F2A44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9pPr>
            </a:lstStyle>
            <a:p>
              <a:pPr algn="ctr" defTabSz="685800" eaLnBrk="0" fontAlgn="base" hangingPunct="0">
                <a:spcBef>
                  <a:spcPts val="225"/>
                </a:spcBef>
                <a:spcAft>
                  <a:spcPts val="225"/>
                </a:spcAft>
                <a:buClrTx/>
                <a:buNone/>
                <a:defRPr/>
              </a:pPr>
              <a:r>
                <a:rPr lang="en-US" altLang="en-US" sz="1050" dirty="0">
                  <a:solidFill>
                    <a:schemeClr val="bg2">
                      <a:lumMod val="25000"/>
                    </a:schemeClr>
                  </a:solidFill>
                  <a:cs typeface="Arial" panose="020B0604020202020204" pitchFamily="34" charset="0"/>
                </a:rPr>
                <a:t>24/7 SUPPORT</a:t>
              </a:r>
            </a:p>
            <a:p>
              <a:pPr algn="ctr" defTabSz="685800" eaLnBrk="0" fontAlgn="base" hangingPunct="0">
                <a:spcBef>
                  <a:spcPts val="225"/>
                </a:spcBef>
                <a:spcAft>
                  <a:spcPts val="225"/>
                </a:spcAft>
                <a:buClrTx/>
                <a:buNone/>
                <a:defRPr/>
              </a:pPr>
              <a:r>
                <a:rPr lang="en-US" altLang="en-US" sz="900" b="1" dirty="0">
                  <a:solidFill>
                    <a:schemeClr val="accent1"/>
                  </a:solidFill>
                  <a:cs typeface="Arial" panose="020B0604020202020204" pitchFamily="34" charset="0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contact@cyber.gc.ca</a:t>
              </a:r>
              <a:r>
                <a:rPr lang="en-US" altLang="en-US" sz="900" b="1" dirty="0">
                  <a:solidFill>
                    <a:schemeClr val="accent1"/>
                  </a:solidFill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24" name="Rectangle 14">
              <a:extLst>
                <a:ext uri="{FF2B5EF4-FFF2-40B4-BE49-F238E27FC236}">
                  <a16:creationId xmlns:a16="http://schemas.microsoft.com/office/drawing/2014/main" id="{0CFF0B83-93EA-4E44-AA39-CF83A9A250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6499" y="3595012"/>
              <a:ext cx="1488037" cy="1576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DE4B20"/>
                </a:buClr>
                <a:buFont typeface="Wingdings" panose="05000000000000000000" pitchFamily="2" charset="2"/>
                <a:buChar char=""/>
                <a:defRPr sz="2400">
                  <a:solidFill>
                    <a:srgbClr val="1F2A44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4891BC"/>
                </a:buClr>
                <a:buFont typeface="Arial" panose="020B0604020202020204" pitchFamily="34" charset="0"/>
                <a:buChar char="●"/>
                <a:defRPr sz="2000">
                  <a:solidFill>
                    <a:srgbClr val="1F2A44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F2A44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1F2A44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200">
                  <a:solidFill>
                    <a:srgbClr val="1F2A44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rgbClr val="1F2A44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rgbClr val="1F2A44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rgbClr val="1F2A44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rgbClr val="1F2A44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9pPr>
            </a:lstStyle>
            <a:p>
              <a:pPr algn="ctr" defTabSz="685800" eaLnBrk="0" fontAlgn="base" hangingPunct="0">
                <a:spcBef>
                  <a:spcPts val="225"/>
                </a:spcBef>
                <a:spcAft>
                  <a:spcPts val="225"/>
                </a:spcAft>
                <a:buClrTx/>
                <a:buNone/>
                <a:defRPr/>
              </a:pPr>
              <a:r>
                <a:rPr lang="en-US" altLang="en-US" sz="1050" dirty="0">
                  <a:solidFill>
                    <a:schemeClr val="bg2">
                      <a:lumMod val="25000"/>
                    </a:schemeClr>
                  </a:solidFill>
                  <a:cs typeface="Arial" panose="020B0604020202020204" pitchFamily="34" charset="0"/>
                </a:rPr>
                <a:t>STRENGTHEN YOUR DEFENCE CAPABILITIES</a:t>
              </a:r>
            </a:p>
            <a:p>
              <a:pPr algn="ctr" defTabSz="685800" eaLnBrk="0" fontAlgn="base" hangingPunct="0">
                <a:spcBef>
                  <a:spcPts val="225"/>
                </a:spcBef>
                <a:spcAft>
                  <a:spcPts val="225"/>
                </a:spcAft>
                <a:buClrTx/>
                <a:buNone/>
                <a:defRPr/>
              </a:pPr>
              <a:r>
                <a:rPr lang="en-US" altLang="en-US" sz="900" b="1" dirty="0">
                  <a:solidFill>
                    <a:schemeClr val="accent1"/>
                  </a:solidFill>
                  <a:cs typeface="Arial" panose="020B0604020202020204" pitchFamily="34" charset="0"/>
                </a:rPr>
                <a:t>Assessments, Vulnerability Notifications, Sharing </a:t>
              </a:r>
              <a:r>
                <a:rPr lang="en-US" altLang="en-US" sz="900" b="1" dirty="0" err="1">
                  <a:solidFill>
                    <a:schemeClr val="accent1"/>
                  </a:solidFill>
                  <a:cs typeface="Arial" panose="020B0604020202020204" pitchFamily="34" charset="0"/>
                </a:rPr>
                <a:t>IoCs</a:t>
              </a:r>
              <a:r>
                <a:rPr lang="en-US" altLang="en-US" sz="900" b="1" dirty="0">
                  <a:solidFill>
                    <a:schemeClr val="accent1"/>
                  </a:solidFill>
                  <a:cs typeface="Arial" panose="020B0604020202020204" pitchFamily="34" charset="0"/>
                </a:rPr>
                <a:t>, etc.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AB021B7-CE1D-47BE-94CA-1D95847D0D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2596" y="3595012"/>
              <a:ext cx="16979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DE4B20"/>
                </a:buClr>
                <a:buFont typeface="Wingdings" panose="05000000000000000000" pitchFamily="2" charset="2"/>
                <a:buChar char=""/>
                <a:defRPr sz="2400">
                  <a:solidFill>
                    <a:srgbClr val="1F2A44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4891BC"/>
                </a:buClr>
                <a:buFont typeface="Arial" panose="020B0604020202020204" pitchFamily="34" charset="0"/>
                <a:buChar char="●"/>
                <a:defRPr sz="2000">
                  <a:solidFill>
                    <a:srgbClr val="1F2A44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F2A44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1F2A44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200">
                  <a:solidFill>
                    <a:srgbClr val="1F2A44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rgbClr val="1F2A44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rgbClr val="1F2A44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rgbClr val="1F2A44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rgbClr val="1F2A44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9pPr>
            </a:lstStyle>
            <a:p>
              <a:pPr algn="ctr">
                <a:spcBef>
                  <a:spcPts val="225"/>
                </a:spcBef>
                <a:spcAft>
                  <a:spcPts val="225"/>
                </a:spcAft>
                <a:buClrTx/>
                <a:buNone/>
              </a:pPr>
              <a:r>
                <a:rPr lang="en-US" altLang="en-US" sz="1050" dirty="0">
                  <a:solidFill>
                    <a:schemeClr val="bg2">
                      <a:lumMod val="25000"/>
                    </a:schemeClr>
                  </a:solidFill>
                  <a:cs typeface="Arial" panose="020B0604020202020204" pitchFamily="34" charset="0"/>
                </a:rPr>
                <a:t>FURTHER CYBER SECURITY TOGETHER</a:t>
              </a:r>
            </a:p>
          </p:txBody>
        </p:sp>
        <p:sp>
          <p:nvSpPr>
            <p:cNvPr id="26" name="Rectangle 24">
              <a:extLst>
                <a:ext uri="{FF2B5EF4-FFF2-40B4-BE49-F238E27FC236}">
                  <a16:creationId xmlns:a16="http://schemas.microsoft.com/office/drawing/2014/main" id="{D4AC9C33-2DFA-44A7-8AEC-0B27FE1671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8990" y="3595012"/>
              <a:ext cx="1627900" cy="984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DE4B20"/>
                </a:buClr>
                <a:buFont typeface="Wingdings" panose="05000000000000000000" pitchFamily="2" charset="2"/>
                <a:buChar char=""/>
                <a:defRPr sz="2400">
                  <a:solidFill>
                    <a:srgbClr val="1F2A44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4891BC"/>
                </a:buClr>
                <a:buFont typeface="Arial" panose="020B0604020202020204" pitchFamily="34" charset="0"/>
                <a:buChar char="●"/>
                <a:defRPr sz="2000">
                  <a:solidFill>
                    <a:srgbClr val="1F2A44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F2A44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1F2A44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200">
                  <a:solidFill>
                    <a:srgbClr val="1F2A44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rgbClr val="1F2A44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rgbClr val="1F2A44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rgbClr val="1F2A44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rgbClr val="1F2A44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9pPr>
            </a:lstStyle>
            <a:p>
              <a:pPr algn="ctr" defTabSz="685800" eaLnBrk="0" fontAlgn="base" hangingPunct="0">
                <a:spcBef>
                  <a:spcPts val="225"/>
                </a:spcBef>
                <a:spcAft>
                  <a:spcPts val="225"/>
                </a:spcAft>
                <a:buClrTx/>
                <a:buNone/>
                <a:defRPr/>
              </a:pPr>
              <a:r>
                <a:rPr lang="en-US" altLang="en-US" sz="1050" dirty="0">
                  <a:solidFill>
                    <a:schemeClr val="bg2">
                      <a:lumMod val="25000"/>
                    </a:schemeClr>
                  </a:solidFill>
                  <a:cs typeface="Arial" panose="020B0604020202020204" pitchFamily="34" charset="0"/>
                </a:rPr>
                <a:t>LEVERAGE THE CYBER CENTRE’S EXPERTISE </a:t>
              </a:r>
              <a:r>
                <a:rPr lang="en-US" altLang="en-US" sz="900" b="1" dirty="0">
                  <a:solidFill>
                    <a:schemeClr val="accent1"/>
                  </a:solidFill>
                  <a:cs typeface="Arial" panose="020B0604020202020204" pitchFamily="34" charset="0"/>
                </a:rPr>
                <a:t>Publications</a:t>
              </a:r>
            </a:p>
          </p:txBody>
        </p:sp>
      </p:grpSp>
      <p:sp>
        <p:nvSpPr>
          <p:cNvPr id="66" name="Title 1">
            <a:extLst>
              <a:ext uri="{FF2B5EF4-FFF2-40B4-BE49-F238E27FC236}">
                <a16:creationId xmlns:a16="http://schemas.microsoft.com/office/drawing/2014/main" id="{0E64CDC3-6428-4DDF-962B-7966D30A3A25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0" rIns="68580" bIns="0" numCol="1" rtlCol="0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1F2A44"/>
                </a:solidFill>
                <a:latin typeface="Rajdhani" panose="02000000000000000000" pitchFamily="2" charset="0"/>
                <a:ea typeface="Rajdhani"/>
                <a:cs typeface="Rajdhani" panose="02000000000000000000" pitchFamily="2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F2A44"/>
                </a:solidFill>
                <a:latin typeface="Rajdhani"/>
                <a:ea typeface="Rajdhani"/>
                <a:cs typeface="Rajdhani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F2A44"/>
                </a:solidFill>
                <a:latin typeface="Rajdhani"/>
                <a:ea typeface="Rajdhani"/>
                <a:cs typeface="Rajdhani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F2A44"/>
                </a:solidFill>
                <a:latin typeface="Rajdhani"/>
                <a:ea typeface="Rajdhani"/>
                <a:cs typeface="Rajdhani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F2A44"/>
                </a:solidFill>
                <a:latin typeface="Rajdhani"/>
                <a:ea typeface="Rajdhani"/>
                <a:cs typeface="Rajdhani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F2A44"/>
                </a:solidFill>
                <a:latin typeface="Rajdhani"/>
                <a:ea typeface="Rajdhani"/>
                <a:cs typeface="Rajdhani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F2A44"/>
                </a:solidFill>
                <a:latin typeface="Rajdhani"/>
                <a:ea typeface="Rajdhani"/>
                <a:cs typeface="Rajdhani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F2A44"/>
                </a:solidFill>
                <a:latin typeface="Rajdhani"/>
                <a:ea typeface="Rajdhani"/>
                <a:cs typeface="Rajdhani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F2A44"/>
                </a:solidFill>
                <a:latin typeface="Rajdhani"/>
                <a:ea typeface="Rajdhani"/>
                <a:cs typeface="Rajdhani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dirty="0">
                <a:solidFill>
                  <a:schemeClr val="tx1"/>
                </a:solidFill>
                <a:ea typeface="+mj-ea"/>
              </a:rPr>
              <a:t>THE ROLE OF THE CYBER CENTRE</a:t>
            </a:r>
          </a:p>
        </p:txBody>
      </p:sp>
      <p:pic>
        <p:nvPicPr>
          <p:cNvPr id="67" name="Picture 4" descr="A picture containing table, indoor, cake, looking&#10;&#10;Description generated with high confidence">
            <a:extLst>
              <a:ext uri="{FF2B5EF4-FFF2-40B4-BE49-F238E27FC236}">
                <a16:creationId xmlns:a16="http://schemas.microsoft.com/office/drawing/2014/main" id="{644E9A80-0945-4FE7-89E0-4D42BC1E9FC3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3735140" y="3015221"/>
            <a:ext cx="1537000" cy="128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EACA4A81-6F5C-4A0D-980B-EB456C1D7E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93023" y="3168958"/>
            <a:ext cx="1432825" cy="120545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E961B2DE-73B0-4FC5-BF23-5F337F34E1D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488" y="2881421"/>
            <a:ext cx="1968649" cy="1042974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F18AAF2E-B679-4B6C-9955-D11E2852D65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13"/>
          <a:stretch/>
        </p:blipFill>
        <p:spPr>
          <a:xfrm>
            <a:off x="2044161" y="3374389"/>
            <a:ext cx="1938363" cy="1272345"/>
          </a:xfrm>
          <a:prstGeom prst="rect">
            <a:avLst/>
          </a:prstGeom>
        </p:spPr>
      </p:pic>
      <p:pic>
        <p:nvPicPr>
          <p:cNvPr id="71" name="Picture 5" descr="A picture containing photo, black, red, woman&#10;&#10;Description generated with very high confidence">
            <a:extLst>
              <a:ext uri="{FF2B5EF4-FFF2-40B4-BE49-F238E27FC236}">
                <a16:creationId xmlns:a16="http://schemas.microsoft.com/office/drawing/2014/main" id="{A88303E4-6857-4C04-9864-E7D88D948B4F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423" t="7938" b="1"/>
          <a:stretch/>
        </p:blipFill>
        <p:spPr>
          <a:xfrm>
            <a:off x="1267511" y="4381880"/>
            <a:ext cx="2655278" cy="272076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09F5AABC-8762-4B76-A4B7-E6E4E4B2DC2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42573" y="3699836"/>
            <a:ext cx="1267832" cy="900789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24D37EA5-0728-4BE2-A18A-4DABBE807444}"/>
              </a:ext>
            </a:extLst>
          </p:cNvPr>
          <p:cNvSpPr txBox="1"/>
          <p:nvPr/>
        </p:nvSpPr>
        <p:spPr>
          <a:xfrm>
            <a:off x="4664157" y="462257"/>
            <a:ext cx="43426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/>
              <a:t>For Free Cyber Center Services: </a:t>
            </a:r>
            <a:r>
              <a:rPr lang="en-CA" sz="1400" b="1" dirty="0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contact@cyber.gc.ca</a:t>
            </a:r>
            <a:r>
              <a:rPr lang="en-CA" sz="1400" b="1" dirty="0">
                <a:solidFill>
                  <a:schemeClr val="accent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6605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373DC-FA61-4FF1-ADD1-F73071E1F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706" y="587844"/>
            <a:ext cx="6840760" cy="1620180"/>
          </a:xfrm>
        </p:spPr>
        <p:txBody>
          <a:bodyPr/>
          <a:lstStyle/>
          <a:p>
            <a:pPr algn="ctr"/>
            <a:r>
              <a:rPr lang="en-US" sz="4000" dirty="0"/>
              <a:t>PLEASE REPORT A CYBER INCIDENT</a:t>
            </a:r>
            <a:br>
              <a:rPr lang="en-US" sz="4000" dirty="0"/>
            </a:br>
            <a:br>
              <a:rPr lang="en-US" dirty="0"/>
            </a:b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62A214-856F-4B1E-AAF5-B621F5CC6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0000" y="63471"/>
            <a:ext cx="836496" cy="2040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2EF6E5-5A8B-47A3-B33C-4ED721F5F1F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63537" y="4067661"/>
            <a:ext cx="289030" cy="187261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6C6FC138-353E-4F1F-B334-7E5EE1605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964" y="3958824"/>
            <a:ext cx="39594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7613">
              <a:spcBef>
                <a:spcPct val="20000"/>
              </a:spcBef>
              <a:buClr>
                <a:srgbClr val="DE4B20"/>
              </a:buClr>
              <a:buFont typeface="Wingdings" panose="05000000000000000000" pitchFamily="2" charset="2"/>
              <a:buChar char=""/>
              <a:defRPr sz="24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742950" indent="-285750" defTabSz="1217613">
              <a:spcBef>
                <a:spcPct val="20000"/>
              </a:spcBef>
              <a:buClr>
                <a:srgbClr val="4891BC"/>
              </a:buClr>
              <a:buFont typeface="Arial" panose="020B0604020202020204" pitchFamily="34" charset="0"/>
              <a:buChar char="●"/>
              <a:defRPr sz="20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1143000" indent="-228600" defTabSz="1217613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600200" indent="-228600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2057400" indent="-228600" defTabSz="1217613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CA" altLang="en-US" sz="1800" dirty="0">
                <a:solidFill>
                  <a:srgbClr val="FFFFFF"/>
                </a:solidFill>
                <a:cs typeface="Arial" panose="020B0604020202020204" pitchFamily="34" charset="0"/>
              </a:rPr>
              <a:t>cyberincident@cyber.gc.ca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30B69BCB-16B1-4201-9A59-66A9B9B5E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800" y="4252327"/>
            <a:ext cx="39594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7613">
              <a:spcBef>
                <a:spcPct val="20000"/>
              </a:spcBef>
              <a:buClr>
                <a:srgbClr val="DE4B20"/>
              </a:buClr>
              <a:buFont typeface="Wingdings" panose="05000000000000000000" pitchFamily="2" charset="2"/>
              <a:buChar char=""/>
              <a:defRPr sz="24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742950" indent="-285750" defTabSz="1217613">
              <a:spcBef>
                <a:spcPct val="20000"/>
              </a:spcBef>
              <a:buClr>
                <a:srgbClr val="4891BC"/>
              </a:buClr>
              <a:buFont typeface="Arial" panose="020B0604020202020204" pitchFamily="34" charset="0"/>
              <a:buChar char="●"/>
              <a:defRPr sz="20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1143000" indent="-228600" defTabSz="1217613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600200" indent="-228600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2057400" indent="-228600" defTabSz="1217613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CA" altLang="en-US" sz="1800" dirty="0">
                <a:solidFill>
                  <a:srgbClr val="FFFFFF"/>
                </a:solidFill>
                <a:cs typeface="Arial" panose="020B0604020202020204" pitchFamily="34" charset="0"/>
              </a:rPr>
              <a:t>contact@cyber.gc.ca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B96BCD-8688-4D1B-9599-64D797112D9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52567" y="4386406"/>
            <a:ext cx="273197" cy="1770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EC7CD8-19EA-4504-AA39-BC2CE300E5F7}"/>
              </a:ext>
            </a:extLst>
          </p:cNvPr>
          <p:cNvSpPr txBox="1"/>
          <p:nvPr/>
        </p:nvSpPr>
        <p:spPr>
          <a:xfrm>
            <a:off x="2159732" y="3204256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E66A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Incident Reporting Portal:</a:t>
            </a:r>
          </a:p>
          <a:p>
            <a:pPr algn="ctr"/>
            <a:r>
              <a:rPr lang="en-US" sz="2000" dirty="0">
                <a:solidFill>
                  <a:srgbClr val="E66A32"/>
                </a:solidFill>
                <a:latin typeface="Roboto Condensed" panose="02000000000000000000" pitchFamily="2" charset="0"/>
                <a:ea typeface="Roboto Condensed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https://cyber.gc.ca/en/incident-management</a:t>
            </a:r>
            <a:endParaRPr lang="en-US" sz="2000" dirty="0">
              <a:solidFill>
                <a:srgbClr val="E66A32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4F8CA5-81B8-43E6-85E1-B2AB2134F8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8065" y="1851670"/>
            <a:ext cx="6522043" cy="13214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86061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A093A8-C6E7-46E1-B2AF-40495F72D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635" y="932998"/>
            <a:ext cx="3193494" cy="272963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cap="all" dirty="0" err="1"/>
              <a:t>CommunicaTION</a:t>
            </a:r>
            <a:r>
              <a:rPr lang="en-CA" cap="all" dirty="0"/>
              <a:t> Security </a:t>
            </a:r>
            <a:r>
              <a:rPr lang="en-CA" cap="all" dirty="0" err="1"/>
              <a:t>Establishment’Sn</a:t>
            </a:r>
            <a:r>
              <a:rPr lang="en-CA" cap="all" dirty="0"/>
              <a:t> (CSE) </a:t>
            </a:r>
            <a:br>
              <a:rPr lang="en-CA" cap="all" dirty="0"/>
            </a:br>
            <a:r>
              <a:rPr lang="en-CA" cap="all" dirty="0"/>
              <a:t>Role in Cyber Security</a:t>
            </a:r>
          </a:p>
        </p:txBody>
      </p:sp>
      <p:pic>
        <p:nvPicPr>
          <p:cNvPr id="6" name="Content Placeholder 15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1" b="4968"/>
          <a:stretch/>
        </p:blipFill>
        <p:spPr>
          <a:xfrm>
            <a:off x="-160125" y="1275606"/>
            <a:ext cx="6084168" cy="32276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59AA7F-C8FE-4BAD-A03A-5A11E7B238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8144" y="3662632"/>
            <a:ext cx="3020672" cy="50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015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C4AB5ED8-CDDA-481C-A289-C42015EE754D}"/>
              </a:ext>
            </a:extLst>
          </p:cNvPr>
          <p:cNvSpPr txBox="1">
            <a:spLocks/>
          </p:cNvSpPr>
          <p:nvPr/>
        </p:nvSpPr>
        <p:spPr>
          <a:xfrm>
            <a:off x="187164" y="1347614"/>
            <a:ext cx="4508146" cy="2592288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>
            <a:no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Clr>
                <a:srgbClr val="DE4B20"/>
              </a:buClr>
              <a:buFont typeface="Wingdings" panose="05000000000000000000" pitchFamily="2" charset="2"/>
              <a:buChar char=""/>
              <a:defRPr sz="32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Clr>
                <a:srgbClr val="4891BC"/>
              </a:buClr>
              <a:buFont typeface="Arial" panose="020B0604020202020204" pitchFamily="34" charset="0"/>
              <a:buChar char="●"/>
              <a:defRPr sz="2667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33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67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914400"/>
            <a:r>
              <a:rPr lang="en-US" sz="2000" dirty="0">
                <a:solidFill>
                  <a:srgbClr val="FF0000"/>
                </a:solidFill>
              </a:rPr>
              <a:t>Cybercriminals</a:t>
            </a:r>
            <a:r>
              <a:rPr lang="en-US" sz="2000" dirty="0"/>
              <a:t> represent the most pervasive cyber threat to Canadians</a:t>
            </a:r>
          </a:p>
          <a:p>
            <a:pPr marL="876286" lvl="1" indent="-342900" defTabSz="914400"/>
            <a:r>
              <a:rPr lang="en-US" sz="1467" dirty="0"/>
              <a:t>Ransomware and Phishing attacks</a:t>
            </a:r>
          </a:p>
          <a:p>
            <a:pPr marL="342900" indent="-342900" defTabSz="914400"/>
            <a:r>
              <a:rPr lang="en-US" sz="2000" dirty="0">
                <a:solidFill>
                  <a:srgbClr val="FF0000"/>
                </a:solidFill>
              </a:rPr>
              <a:t>State sponsored </a:t>
            </a:r>
            <a:r>
              <a:rPr lang="en-US" sz="2000" dirty="0"/>
              <a:t>cyber threat actors have most sophisticated capabilities</a:t>
            </a:r>
          </a:p>
          <a:p>
            <a:pPr marL="876286" lvl="1" indent="-342900" defTabSz="914400"/>
            <a:r>
              <a:rPr lang="en-US" sz="1467" dirty="0"/>
              <a:t>Cyber espionage, IP theft, online influence campaigns, disruptive cyber attacks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65DA003-4E9A-4A45-A27C-2F6F87870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THREAT LANDSCAPE</a:t>
            </a:r>
            <a:br>
              <a:rPr lang="en-CA" dirty="0"/>
            </a:br>
            <a:r>
              <a:rPr lang="en-CA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 Cyber Threat Assessment – 2020</a:t>
            </a:r>
            <a:br>
              <a:rPr lang="en-CA" dirty="0"/>
            </a:br>
            <a:endParaRPr lang="en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37F72B-FA18-49B5-A733-ABC30E4CAEAF}"/>
              </a:ext>
            </a:extLst>
          </p:cNvPr>
          <p:cNvSpPr txBox="1"/>
          <p:nvPr/>
        </p:nvSpPr>
        <p:spPr>
          <a:xfrm>
            <a:off x="4311809" y="3193542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76286" lvl="1" indent="-342900" defTabSz="914400"/>
            <a:r>
              <a:rPr lang="en-US" sz="1600" b="1" dirty="0">
                <a:hlinkClick r:id="rId4"/>
              </a:rPr>
              <a:t>National Cyber Threat Assessment 2020</a:t>
            </a:r>
            <a:endParaRPr lang="en-US" sz="16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01D61E-9285-4444-80BD-495233477A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008" y="1433323"/>
            <a:ext cx="4103770" cy="242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808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C4AB5ED8-CDDA-481C-A289-C42015EE754D}"/>
              </a:ext>
            </a:extLst>
          </p:cNvPr>
          <p:cNvSpPr txBox="1">
            <a:spLocks/>
          </p:cNvSpPr>
          <p:nvPr/>
        </p:nvSpPr>
        <p:spPr>
          <a:xfrm>
            <a:off x="74304" y="1203598"/>
            <a:ext cx="8806094" cy="3168352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>
            <a:no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Clr>
                <a:srgbClr val="DE4B20"/>
              </a:buClr>
              <a:buFont typeface="Wingdings" panose="05000000000000000000" pitchFamily="2" charset="2"/>
              <a:buChar char=""/>
              <a:defRPr sz="32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Clr>
                <a:srgbClr val="4891BC"/>
              </a:buClr>
              <a:buFont typeface="Arial" panose="020B0604020202020204" pitchFamily="34" charset="0"/>
              <a:buChar char="●"/>
              <a:defRPr sz="2667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33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67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914400"/>
            <a:r>
              <a:rPr lang="en-US" sz="2000" dirty="0"/>
              <a:t>Cyber Threat Bulletin: Impact of COVID-19 on Cyber Threats</a:t>
            </a:r>
            <a:endParaRPr lang="en-US" sz="1467" dirty="0"/>
          </a:p>
          <a:p>
            <a:pPr marL="876286" lvl="1" indent="-342900" defTabSz="914400"/>
            <a:r>
              <a:rPr lang="en-US" sz="1467" dirty="0"/>
              <a:t>Cyber espionage directed at Canada will continue to attempt to steal Canadian intellectual property relating to COVID-19 vaccine and treatment research</a:t>
            </a:r>
          </a:p>
          <a:p>
            <a:pPr marL="876286" lvl="1" indent="-342900" defTabSz="914400"/>
            <a:r>
              <a:rPr lang="en-US" sz="1467" b="1" dirty="0"/>
              <a:t>Cyber threat actors are identifying individuals working at home and exploiting technologies deployed in support of a remote workforce, such as VPNs</a:t>
            </a:r>
          </a:p>
          <a:p>
            <a:pPr marL="876286" lvl="1" indent="-342900" defTabSz="914400"/>
            <a:r>
              <a:rPr lang="en-US" sz="1467" b="1" dirty="0"/>
              <a:t>Cyber threat actors will leverage COVID-19 as a thematic lure for their malicious activities</a:t>
            </a:r>
          </a:p>
          <a:p>
            <a:pPr marL="0" indent="0" defTabSz="914400">
              <a:buNone/>
            </a:pPr>
            <a:endParaRPr lang="en-US" sz="20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65DA003-4E9A-4A45-A27C-2F6F87870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THREAT LANDSCAPE</a:t>
            </a:r>
            <a:br>
              <a:rPr lang="en-CA" dirty="0"/>
            </a:br>
            <a:r>
              <a:rPr lang="en-CA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IMPACT OF COVID-19 ON CYBER THREAT</a:t>
            </a:r>
            <a:endParaRPr lang="en-CA" dirty="0">
              <a:solidFill>
                <a:srgbClr val="0070C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ACCAC9-BAC5-4696-84A6-F4E8DBD51B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8808" y="3219822"/>
            <a:ext cx="5105400" cy="10572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135798-80E4-43E0-8E55-63E77076CC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4208" y="2884363"/>
            <a:ext cx="2127488" cy="153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497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C4AB5ED8-CDDA-481C-A289-C42015EE754D}"/>
              </a:ext>
            </a:extLst>
          </p:cNvPr>
          <p:cNvSpPr txBox="1">
            <a:spLocks/>
          </p:cNvSpPr>
          <p:nvPr/>
        </p:nvSpPr>
        <p:spPr>
          <a:xfrm>
            <a:off x="74304" y="1203598"/>
            <a:ext cx="8806094" cy="3168352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>
            <a:no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Clr>
                <a:srgbClr val="DE4B20"/>
              </a:buClr>
              <a:buFont typeface="Wingdings" panose="05000000000000000000" pitchFamily="2" charset="2"/>
              <a:buChar char=""/>
              <a:defRPr sz="32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Clr>
                <a:srgbClr val="4891BC"/>
              </a:buClr>
              <a:buFont typeface="Arial" panose="020B0604020202020204" pitchFamily="34" charset="0"/>
              <a:buChar char="●"/>
              <a:defRPr sz="2667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33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67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914400"/>
            <a:r>
              <a:rPr lang="en-US" sz="2000" dirty="0"/>
              <a:t>First half of 2021, global ransomware attacks increased by 151% when compared of the first half of 2020 (</a:t>
            </a:r>
            <a:r>
              <a:rPr lang="en-US" sz="1467" dirty="0"/>
              <a:t>fueled by Ransomware-as-a-service)</a:t>
            </a:r>
          </a:p>
          <a:p>
            <a:pPr marL="342900" indent="-342900" defTabSz="914400"/>
            <a:r>
              <a:rPr lang="en-US" sz="2000" dirty="0"/>
              <a:t>2021 was marked by the highest ransoms and the highest payouts</a:t>
            </a:r>
          </a:p>
          <a:p>
            <a:pPr marL="876286" lvl="1" indent="-342900" defTabSz="914400"/>
            <a:r>
              <a:rPr lang="en-US" sz="1467" dirty="0"/>
              <a:t>In Canada, average cost of a data breach (includes ransomware) was $6.35M CAD</a:t>
            </a:r>
          </a:p>
          <a:p>
            <a:pPr marL="876286" lvl="1" indent="-342900" defTabSz="914400"/>
            <a:r>
              <a:rPr lang="en-US" sz="1467" dirty="0"/>
              <a:t>Global average cost of recovery from ransomware incident (paying ransom / remediating compromised network) increased from $970 000 CAD in 2020 to $2.3M CAD in 2021</a:t>
            </a:r>
          </a:p>
          <a:p>
            <a:pPr marL="342900" indent="-342900" defTabSz="914400"/>
            <a:r>
              <a:rPr lang="en-US" sz="2000" dirty="0"/>
              <a:t>Cyber Center is aware of 235 ransomware incidents against Canadian victims from Jan 1 to Nov 16 2021</a:t>
            </a:r>
          </a:p>
          <a:p>
            <a:pPr marL="342900" indent="-342900" defTabSz="914400"/>
            <a:r>
              <a:rPr lang="en-US" sz="2000" dirty="0"/>
              <a:t>Once targeted, ransomware victims are often attacked multiple times</a:t>
            </a:r>
          </a:p>
          <a:p>
            <a:pPr marL="0" indent="0" defTabSz="914400">
              <a:buNone/>
            </a:pPr>
            <a:endParaRPr lang="en-US" sz="2000" dirty="0"/>
          </a:p>
          <a:p>
            <a:pPr marL="0" indent="0" defTabSz="914400">
              <a:buNone/>
            </a:pPr>
            <a:endParaRPr lang="en-US" sz="1467" dirty="0"/>
          </a:p>
          <a:p>
            <a:pPr marL="0" indent="0" defTabSz="914400">
              <a:buNone/>
            </a:pPr>
            <a:endParaRPr lang="en-US" sz="20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65DA003-4E9A-4A45-A27C-2F6F87870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THREAT LANDSCAPE</a:t>
            </a:r>
            <a:br>
              <a:rPr lang="en-CA" dirty="0"/>
            </a:br>
            <a:r>
              <a:rPr lang="en-CA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RANSOMWARE THREAT IN 2021</a:t>
            </a:r>
            <a:endParaRPr lang="en-CA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92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65DA003-4E9A-4A45-A27C-2F6F87870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PHISHING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45ACB7C-443E-4C38-AB79-A21319C7774F}"/>
              </a:ext>
            </a:extLst>
          </p:cNvPr>
          <p:cNvSpPr txBox="1">
            <a:spLocks/>
          </p:cNvSpPr>
          <p:nvPr/>
        </p:nvSpPr>
        <p:spPr>
          <a:xfrm>
            <a:off x="36840" y="915566"/>
            <a:ext cx="5039216" cy="344096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DE4B20"/>
              </a:buClr>
              <a:buFont typeface="Wingdings" panose="05000000000000000000" pitchFamily="2" charset="2"/>
              <a:buChar char=""/>
              <a:defRPr sz="24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4891BC"/>
              </a:buClr>
              <a:buFont typeface="Arial" panose="020B0604020202020204" pitchFamily="34" charset="0"/>
              <a:buChar char="●"/>
              <a:defRPr sz="20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>
                <a:solidFill>
                  <a:schemeClr val="tx1"/>
                </a:solidFill>
              </a:rPr>
              <a:t>Phishing is the number one delivery vehicle for ransomware.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Phishing, </a:t>
            </a:r>
            <a:r>
              <a:rPr lang="en-US" sz="1600" dirty="0" err="1">
                <a:solidFill>
                  <a:schemeClr val="tx1"/>
                </a:solidFill>
              </a:rPr>
              <a:t>SMiSing</a:t>
            </a:r>
            <a:r>
              <a:rPr lang="en-US" sz="1600" dirty="0">
                <a:solidFill>
                  <a:schemeClr val="tx1"/>
                </a:solidFill>
              </a:rPr>
              <a:t>, Vishing, </a:t>
            </a:r>
            <a:r>
              <a:rPr lang="en-US" sz="1600" dirty="0" err="1">
                <a:solidFill>
                  <a:schemeClr val="tx1"/>
                </a:solidFill>
              </a:rPr>
              <a:t>Quishing</a:t>
            </a:r>
            <a:endParaRPr lang="en-US" sz="1600" dirty="0">
              <a:solidFill>
                <a:schemeClr val="tx1"/>
              </a:solidFill>
            </a:endParaRPr>
          </a:p>
          <a:p>
            <a:pPr lvl="1"/>
            <a:r>
              <a:rPr lang="en-US" sz="1600" dirty="0">
                <a:solidFill>
                  <a:srgbClr val="0070C0"/>
                </a:solidFill>
                <a:latin typeface="+mj-lt"/>
                <a:ea typeface="Roboto Condensed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Don’t Take the Bait: Recognize and Avoid Phishing Attacks</a:t>
            </a:r>
            <a:endParaRPr lang="en-US" sz="1600" dirty="0">
              <a:solidFill>
                <a:srgbClr val="0070C0"/>
              </a:solidFill>
              <a:latin typeface="+mj-lt"/>
              <a:ea typeface="Roboto Condensed" panose="02000000000000000000" pitchFamily="2" charset="0"/>
            </a:endParaRPr>
          </a:p>
          <a:p>
            <a:pPr lvl="1"/>
            <a:r>
              <a:rPr lang="en-US" sz="1600" dirty="0">
                <a:solidFill>
                  <a:srgbClr val="0070C0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7 red flags of Phishing</a:t>
            </a:r>
            <a:endParaRPr lang="en-CA" sz="1600" dirty="0">
              <a:solidFill>
                <a:srgbClr val="0070C0"/>
              </a:solidFill>
              <a:latin typeface="+mj-lt"/>
            </a:endParaRPr>
          </a:p>
          <a:p>
            <a:pPr lvl="1"/>
            <a:endParaRPr lang="en-US" sz="1200" dirty="0">
              <a:solidFill>
                <a:schemeClr val="accent1"/>
              </a:solidFill>
            </a:endParaRPr>
          </a:p>
          <a:p>
            <a:pPr lvl="1"/>
            <a:endParaRPr lang="en-US" sz="15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FC0F1E-1604-4381-9BD9-FDD904DE8C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2120" y="524070"/>
            <a:ext cx="2969079" cy="3858369"/>
          </a:xfrm>
          <a:prstGeom prst="rect">
            <a:avLst/>
          </a:prstGeom>
        </p:spPr>
      </p:pic>
      <p:pic>
        <p:nvPicPr>
          <p:cNvPr id="9" name="Picture 8" descr="A picture containing timeline&#10;&#10;Description automatically generated">
            <a:extLst>
              <a:ext uri="{FF2B5EF4-FFF2-40B4-BE49-F238E27FC236}">
                <a16:creationId xmlns:a16="http://schemas.microsoft.com/office/drawing/2014/main" id="{0F9E6331-51F0-46FA-BF64-EE244B6B0F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169989"/>
            <a:ext cx="2160240" cy="248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601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C4AB5ED8-CDDA-481C-A289-C42015EE754D}"/>
              </a:ext>
            </a:extLst>
          </p:cNvPr>
          <p:cNvSpPr txBox="1">
            <a:spLocks/>
          </p:cNvSpPr>
          <p:nvPr/>
        </p:nvSpPr>
        <p:spPr>
          <a:xfrm>
            <a:off x="137160" y="1177545"/>
            <a:ext cx="3932082" cy="3168352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>
            <a:no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Clr>
                <a:srgbClr val="DE4B20"/>
              </a:buClr>
              <a:buFont typeface="Wingdings" panose="05000000000000000000" pitchFamily="2" charset="2"/>
              <a:buChar char=""/>
              <a:defRPr sz="32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Clr>
                <a:srgbClr val="4891BC"/>
              </a:buClr>
              <a:buFont typeface="Arial" panose="020B0604020202020204" pitchFamily="34" charset="0"/>
              <a:buChar char="●"/>
              <a:defRPr sz="2667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33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67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914400"/>
            <a:r>
              <a:rPr lang="en-US" sz="2000" dirty="0"/>
              <a:t>Operational Technology (OT) plays an essential role in the management of Canada’s CI</a:t>
            </a:r>
          </a:p>
          <a:p>
            <a:pPr marL="342900" indent="-342900" defTabSz="914400"/>
            <a:r>
              <a:rPr lang="en-US" sz="2000" dirty="0"/>
              <a:t>Digital transformation of OT is providing cyber threat actors new opportunities to access and disrupt OT systems</a:t>
            </a:r>
          </a:p>
          <a:p>
            <a:pPr marL="342900" indent="-342900" defTabSz="914400"/>
            <a:r>
              <a:rPr lang="en-US" sz="2000" dirty="0"/>
              <a:t>2020 saw a spike in cyber threat activity against OT systems around the world </a:t>
            </a:r>
            <a:endParaRPr lang="en-US" sz="1467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65DA003-4E9A-4A45-A27C-2F6F87870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THREAT LANDSCAPE</a:t>
            </a:r>
            <a:br>
              <a:rPr lang="en-CA" dirty="0"/>
            </a:br>
            <a:r>
              <a:rPr lang="en-CA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CYBER</a:t>
            </a:r>
            <a:r>
              <a:rPr lang="en-CA" dirty="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CA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THREAT TO OPERATIONAL TECHNOLOGY</a:t>
            </a:r>
            <a:endParaRPr lang="en-CA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0FC0FF-103C-496D-B89B-4EFC16E1A9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513" y="1177545"/>
            <a:ext cx="4749951" cy="339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298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C4AB5ED8-CDDA-481C-A289-C42015EE754D}"/>
              </a:ext>
            </a:extLst>
          </p:cNvPr>
          <p:cNvSpPr txBox="1">
            <a:spLocks/>
          </p:cNvSpPr>
          <p:nvPr/>
        </p:nvSpPr>
        <p:spPr>
          <a:xfrm>
            <a:off x="137160" y="1142191"/>
            <a:ext cx="4938896" cy="3229759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>
            <a:no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Clr>
                <a:srgbClr val="DE4B20"/>
              </a:buClr>
              <a:buFont typeface="Wingdings" panose="05000000000000000000" pitchFamily="2" charset="2"/>
              <a:buChar char=""/>
              <a:defRPr sz="32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Clr>
                <a:srgbClr val="4891BC"/>
              </a:buClr>
              <a:buFont typeface="Arial" panose="020B0604020202020204" pitchFamily="34" charset="0"/>
              <a:buChar char="●"/>
              <a:defRPr sz="2667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33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67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914400"/>
            <a:r>
              <a:rPr lang="en-US" sz="2000" dirty="0"/>
              <a:t>Should the current Ukraine crisis escalate, Russia will very likely attack the CI of perceived adversaries</a:t>
            </a:r>
          </a:p>
          <a:p>
            <a:pPr marL="342900" indent="-342900" defTabSz="914400"/>
            <a:r>
              <a:rPr lang="en-US" sz="2000" dirty="0"/>
              <a:t>Be prepared to isolate CI components and services from the Internet</a:t>
            </a:r>
          </a:p>
          <a:p>
            <a:pPr marL="342900" indent="-342900" defTabSz="914400"/>
            <a:r>
              <a:rPr lang="en-US" sz="2000" dirty="0"/>
              <a:t>Increase monitoring of your networks</a:t>
            </a:r>
          </a:p>
          <a:p>
            <a:pPr marL="342900" indent="-342900" defTabSz="914400"/>
            <a:r>
              <a:rPr lang="en-US" sz="2000" dirty="0"/>
              <a:t>Enhance security posture (patch systems, enable logging, etc.)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65DA003-4E9A-4A45-A27C-2F6F87870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THREAT LANDSCAPE</a:t>
            </a:r>
            <a:br>
              <a:rPr lang="en-CA" dirty="0"/>
            </a:br>
            <a:r>
              <a:rPr lang="en-CA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RUSSIAN-BACKED CYBER THREAT ACTIVITY</a:t>
            </a:r>
            <a:endParaRPr lang="en-CA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A90D97-C952-49BF-AFD0-1DEA1B6BF7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19622"/>
            <a:ext cx="3655882" cy="242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823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CAN I PROTECT MY ORGANIZATION?</a:t>
            </a:r>
            <a:r>
              <a:rPr lang="en-CA" sz="2400" dirty="0"/>
              <a:t>	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1D8FCF-C317-45FC-A5DB-54686AF47F3B}"/>
              </a:ext>
            </a:extLst>
          </p:cNvPr>
          <p:cNvSpPr/>
          <p:nvPr/>
        </p:nvSpPr>
        <p:spPr>
          <a:xfrm>
            <a:off x="447096" y="969971"/>
            <a:ext cx="8017419" cy="4319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725" b="1" dirty="0"/>
              <a:t>Regularly back up your data and store off-line. </a:t>
            </a:r>
            <a:r>
              <a:rPr lang="en-CA" sz="1725" b="1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endParaRPr lang="en-CA" sz="1725" b="1" dirty="0">
              <a:solidFill>
                <a:srgbClr val="FFFF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B60B7F-72C0-4253-989C-314A1C116B5A}"/>
              </a:ext>
            </a:extLst>
          </p:cNvPr>
          <p:cNvSpPr/>
          <p:nvPr/>
        </p:nvSpPr>
        <p:spPr>
          <a:xfrm>
            <a:off x="447096" y="1459382"/>
            <a:ext cx="8017419" cy="4319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725" b="1" dirty="0"/>
              <a:t>Use strong and unique passwords, implement MFA. </a:t>
            </a:r>
            <a:r>
              <a:rPr lang="en-CA" sz="1725" b="1" dirty="0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endParaRPr lang="en-CA" sz="1725" b="1" dirty="0">
              <a:solidFill>
                <a:srgbClr val="FFFF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BDF3C0-BBA9-4473-A203-060AB0BEED74}"/>
              </a:ext>
            </a:extLst>
          </p:cNvPr>
          <p:cNvSpPr/>
          <p:nvPr/>
        </p:nvSpPr>
        <p:spPr>
          <a:xfrm>
            <a:off x="447096" y="1948793"/>
            <a:ext cx="8017419" cy="43194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725" b="1" dirty="0"/>
              <a:t>Update and patch systems. </a:t>
            </a:r>
            <a:r>
              <a:rPr lang="en-CA" sz="1725" b="1" dirty="0">
                <a:solidFill>
                  <a:srgbClr val="FFFF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CA" sz="1725" b="1" dirty="0"/>
              <a:t>	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978A6B-FA51-4878-AC37-C7070ED1E03D}"/>
              </a:ext>
            </a:extLst>
          </p:cNvPr>
          <p:cNvSpPr/>
          <p:nvPr/>
        </p:nvSpPr>
        <p:spPr>
          <a:xfrm>
            <a:off x="447096" y="2438204"/>
            <a:ext cx="8017419" cy="4319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725" b="1" dirty="0"/>
              <a:t>Have an Incident Response Plan (and test it!) </a:t>
            </a:r>
            <a:r>
              <a:rPr lang="en-CA" sz="1725" b="1" dirty="0">
                <a:solidFill>
                  <a:srgbClr val="FFFF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endParaRPr lang="en-CA" sz="1725" b="1" dirty="0">
              <a:solidFill>
                <a:srgbClr val="FFFF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9A4E0A-1737-4DA2-92C7-D761B7F0F3B6}"/>
              </a:ext>
            </a:extLst>
          </p:cNvPr>
          <p:cNvSpPr/>
          <p:nvPr/>
        </p:nvSpPr>
        <p:spPr>
          <a:xfrm>
            <a:off x="447096" y="2927615"/>
            <a:ext cx="8017419" cy="4319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725" b="1" dirty="0"/>
              <a:t>Use security tools. </a:t>
            </a:r>
            <a:r>
              <a:rPr lang="en-CA" sz="1725" b="1" dirty="0">
                <a:solidFill>
                  <a:srgbClr val="FFFF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CA" sz="1725" b="1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F88379-C262-493E-8B60-61055238E688}"/>
              </a:ext>
            </a:extLst>
          </p:cNvPr>
          <p:cNvSpPr txBox="1"/>
          <p:nvPr/>
        </p:nvSpPr>
        <p:spPr>
          <a:xfrm>
            <a:off x="2183289" y="3579862"/>
            <a:ext cx="4545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/>
              <a:t>Cyber Center’s </a:t>
            </a:r>
            <a:r>
              <a:rPr lang="en-CA" sz="1400" b="1" dirty="0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Baseline Cyber Security Controls for SM</a:t>
            </a:r>
            <a:r>
              <a:rPr lang="en-CA" sz="1400" b="1" dirty="0">
                <a:solidFill>
                  <a:schemeClr val="accent1"/>
                </a:solidFill>
              </a:rPr>
              <a:t>O</a:t>
            </a:r>
          </a:p>
          <a:p>
            <a:pPr algn="ctr"/>
            <a:r>
              <a:rPr lang="en-CA" sz="1400" dirty="0"/>
              <a:t>ISED’s</a:t>
            </a:r>
            <a:r>
              <a:rPr lang="en-CA" sz="1400" b="1" dirty="0">
                <a:solidFill>
                  <a:schemeClr val="accent1"/>
                </a:solidFill>
              </a:rPr>
              <a:t> </a:t>
            </a:r>
            <a:r>
              <a:rPr lang="en-CA" sz="1400" b="1" dirty="0" err="1">
                <a:solidFill>
                  <a:schemeClr val="accent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CyberSecure</a:t>
            </a:r>
            <a:r>
              <a:rPr lang="en-CA" sz="1400" b="1" dirty="0">
                <a:solidFill>
                  <a:schemeClr val="accent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Canada </a:t>
            </a:r>
            <a:r>
              <a:rPr lang="en-CA" sz="1400" dirty="0"/>
              <a:t>eLearning</a:t>
            </a:r>
          </a:p>
        </p:txBody>
      </p:sp>
    </p:spTree>
    <p:extLst>
      <p:ext uri="{BB962C8B-B14F-4D97-AF65-F5344CB8AC3E}">
        <p14:creationId xmlns:p14="http://schemas.microsoft.com/office/powerpoint/2010/main" val="92508443"/>
      </p:ext>
    </p:extLst>
  </p:cSld>
  <p:clrMapOvr>
    <a:masterClrMapping/>
  </p:clrMapOvr>
</p:sld>
</file>

<file path=ppt/theme/theme1.xml><?xml version="1.0" encoding="utf-8"?>
<a:theme xmlns:a="http://schemas.openxmlformats.org/drawingml/2006/main" name="canadian-centre-for-cyber-security-powerpoint-template-no-url-e">
  <a:themeElements>
    <a:clrScheme name="Canadian Centre for Cyber Security">
      <a:dk1>
        <a:srgbClr val="000000"/>
      </a:dk1>
      <a:lt1>
        <a:srgbClr val="FFFFFF"/>
      </a:lt1>
      <a:dk2>
        <a:srgbClr val="1F2A44"/>
      </a:dk2>
      <a:lt2>
        <a:srgbClr val="DFE1DF"/>
      </a:lt2>
      <a:accent1>
        <a:srgbClr val="4891BC"/>
      </a:accent1>
      <a:accent2>
        <a:srgbClr val="DE4B20"/>
      </a:accent2>
      <a:accent3>
        <a:srgbClr val="2D2929"/>
      </a:accent3>
      <a:accent4>
        <a:srgbClr val="1F2A44"/>
      </a:accent4>
      <a:accent5>
        <a:srgbClr val="DFE1DF"/>
      </a:accent5>
      <a:accent6>
        <a:srgbClr val="FFFFFF"/>
      </a:accent6>
      <a:hlink>
        <a:srgbClr val="FFFFFF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canadian-centre-for-cyber-security-powerpoint-template-no-url-e">
  <a:themeElements>
    <a:clrScheme name="Custom 1">
      <a:dk1>
        <a:srgbClr val="000000"/>
      </a:dk1>
      <a:lt1>
        <a:srgbClr val="FFFFFF"/>
      </a:lt1>
      <a:dk2>
        <a:srgbClr val="1F2A44"/>
      </a:dk2>
      <a:lt2>
        <a:srgbClr val="DFE1DF"/>
      </a:lt2>
      <a:accent1>
        <a:srgbClr val="4891BC"/>
      </a:accent1>
      <a:accent2>
        <a:srgbClr val="DE4B20"/>
      </a:accent2>
      <a:accent3>
        <a:srgbClr val="2D2929"/>
      </a:accent3>
      <a:accent4>
        <a:srgbClr val="1F2A44"/>
      </a:accent4>
      <a:accent5>
        <a:srgbClr val="DFE1DF"/>
      </a:accent5>
      <a:accent6>
        <a:srgbClr val="FFFFFF"/>
      </a:accent6>
      <a:hlink>
        <a:srgbClr val="DE4B20"/>
      </a:hlink>
      <a:folHlink>
        <a:srgbClr val="DE4B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nadian-centre-for-cyber-security-powerpoint-template-no-url-e" id="{2F032D7D-319C-4929-86E0-2A15C5291362}" vid="{E06A5A03-D9BF-4D39-8881-DE49A1A7BA6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canadian-centre-for-cyber-security-powerpoint-template-no-url-e</Template>
  <TotalTime>5884</TotalTime>
  <Words>644</Words>
  <Application>Microsoft Office PowerPoint</Application>
  <PresentationFormat>On-screen Show (16:9)</PresentationFormat>
  <Paragraphs>85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Arial Narrow</vt:lpstr>
      <vt:lpstr>Calibri</vt:lpstr>
      <vt:lpstr>Helvetica</vt:lpstr>
      <vt:lpstr>Lato Light</vt:lpstr>
      <vt:lpstr>Rajdhani</vt:lpstr>
      <vt:lpstr>Roboto Condensed</vt:lpstr>
      <vt:lpstr>Segoe UI</vt:lpstr>
      <vt:lpstr>Wingdings</vt:lpstr>
      <vt:lpstr>canadian-centre-for-cyber-security-powerpoint-template-no-url-e</vt:lpstr>
      <vt:lpstr>3_canadian-centre-for-cyber-security-powerpoint-template-no-url-e</vt:lpstr>
      <vt:lpstr>PowerPoint Presentation</vt:lpstr>
      <vt:lpstr>CommunicaTION Security Establishment’Sn (CSE)  Role in Cyber Security</vt:lpstr>
      <vt:lpstr>THE THREAT LANDSCAPE National Cyber Threat Assessment – 2020 </vt:lpstr>
      <vt:lpstr>THE THREAT LANDSCAPE IMPACT OF COVID-19 ON CYBER THREAT</vt:lpstr>
      <vt:lpstr>THE THREAT LANDSCAPE THE RANSOMWARE THREAT IN 2021</vt:lpstr>
      <vt:lpstr>PHISHING</vt:lpstr>
      <vt:lpstr>THE THREAT LANDSCAPE CYBER THREAT TO OPERATIONAL TECHNOLOGY</vt:lpstr>
      <vt:lpstr>THE THREAT LANDSCAPE RUSSIAN-BACKED CYBER THREAT ACTIVITY</vt:lpstr>
      <vt:lpstr>HOW CAN I PROTECT MY ORGANIZATION? </vt:lpstr>
      <vt:lpstr>PowerPoint Presentation</vt:lpstr>
      <vt:lpstr>THE ROLE OF THE CYBER CENTRE</vt:lpstr>
      <vt:lpstr>PLEASE REPORT A CYBER INCIDENT   </vt:lpstr>
    </vt:vector>
  </TitlesOfParts>
  <Company>CSEC-CSTC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Albert, Breann E</dc:creator>
  <cp:lastModifiedBy>Godin, Sylvie</cp:lastModifiedBy>
  <cp:revision>334</cp:revision>
  <dcterms:created xsi:type="dcterms:W3CDTF">2018-06-25T14:26:16Z</dcterms:created>
  <dcterms:modified xsi:type="dcterms:W3CDTF">2022-03-29T20:18:42Z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dd2c6e0-f1e3-4cf2-bd0b-256ab4cff3af_Enabled">
    <vt:lpwstr>true</vt:lpwstr>
  </property>
  <property fmtid="{D5CDD505-2E9C-101B-9397-08002B2CF9AE}" pid="3" name="MSIP_Label_4dd2c6e0-f1e3-4cf2-bd0b-256ab4cff3af_SetDate">
    <vt:lpwstr>2021-04-26T15:04:20Z</vt:lpwstr>
  </property>
  <property fmtid="{D5CDD505-2E9C-101B-9397-08002B2CF9AE}" pid="4" name="MSIP_Label_4dd2c6e0-f1e3-4cf2-bd0b-256ab4cff3af_Method">
    <vt:lpwstr>Privileged</vt:lpwstr>
  </property>
  <property fmtid="{D5CDD505-2E9C-101B-9397-08002B2CF9AE}" pid="5" name="MSIP_Label_4dd2c6e0-f1e3-4cf2-bd0b-256ab4cff3af_Name">
    <vt:lpwstr>UNCLASSIFIED</vt:lpwstr>
  </property>
  <property fmtid="{D5CDD505-2E9C-101B-9397-08002B2CF9AE}" pid="6" name="MSIP_Label_4dd2c6e0-f1e3-4cf2-bd0b-256ab4cff3af_SiteId">
    <vt:lpwstr>da9cbe40-ec1e-4997-afb3-17d87574571a</vt:lpwstr>
  </property>
  <property fmtid="{D5CDD505-2E9C-101B-9397-08002B2CF9AE}" pid="7" name="MSIP_Label_4dd2c6e0-f1e3-4cf2-bd0b-256ab4cff3af_ActionId">
    <vt:lpwstr>1c2d0ec7-9b83-41cd-a02a-0c425455fdb2</vt:lpwstr>
  </property>
  <property fmtid="{D5CDD505-2E9C-101B-9397-08002B2CF9AE}" pid="8" name="MSIP_Label_4dd2c6e0-f1e3-4cf2-bd0b-256ab4cff3af_ContentBits">
    <vt:lpwstr>1</vt:lpwstr>
  </property>
</Properties>
</file>