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65" r:id="rId6"/>
    <p:sldId id="266" r:id="rId7"/>
    <p:sldId id="267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5E1080B-5014-47F9-86FD-BDB1EA18F983}" type="datetimeFigureOut">
              <a:rPr lang="en-US"/>
              <a:t>3/31/2022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07AF39D-F896-40B0-AABA-AFA8B949D3C4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263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7AF39D-F896-40B0-AABA-AFA8B949D3C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066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7AF39D-F896-40B0-AABA-AFA8B949D3C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606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7AF39D-F896-40B0-AABA-AFA8B949D3C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837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7AF39D-F896-40B0-AABA-AFA8B949D3C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641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0D005-6F81-4F0C-8046-395F0FC69C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BE7B9-9417-488B-B523-20CC151C7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D20D2-5D94-4B8D-A38C-769471BFD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89BC-7B5B-4AF1-8EAB-C6E6FB104203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21217-312B-4572-9119-9EB55E8D5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8CBC9-3E99-4DDC-853B-2C6478B2C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63A9-3D55-41D4-893F-0D71DEAE53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851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EA465-E41E-4802-A72E-EE480F6CE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698650-7EEE-4C9A-8448-27726AFBF6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B4BD2-6A1B-42B2-BB15-7D857F7BB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89BC-7B5B-4AF1-8EAB-C6E6FB104203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1BF86-2D8E-401B-9608-7587EE5C4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F2BF3-D56A-4492-9B2E-24DF26210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63A9-3D55-41D4-893F-0D71DEAE53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941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8CDAE1-CF67-4C51-9CC4-5EEFFE3DC3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36FCD5-FB87-44F2-AC47-308699A0B5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EECD2-6E08-44B5-B59D-0188162E4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89BC-7B5B-4AF1-8EAB-C6E6FB104203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460C92-E66A-4002-B8E0-A97C569E5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F2D0A-96A1-4893-918C-F62AD6FE5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63A9-3D55-41D4-893F-0D71DEAE53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9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3118D-845E-446E-81A9-881BBF109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F897E-E110-4706-93E4-29DF410E6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020AE-C43C-40EA-8298-3ED3882C1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89BC-7B5B-4AF1-8EAB-C6E6FB104203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B7B76-BDE2-4247-83D9-45AC0C55E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BF2E7-E1FF-402A-A6DE-4AC2AB33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63A9-3D55-41D4-893F-0D71DEAE53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61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692B2-52C7-4EF8-8F89-FD49BEE94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836E40-6DD4-4E5B-9E89-CA638D5E5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D2A16-0906-437D-AD1A-E2D500097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89BC-7B5B-4AF1-8EAB-C6E6FB104203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0B016-A2CE-4DAE-B3E8-305C7711C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501C3-68A4-49D3-A057-143CD258E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63A9-3D55-41D4-893F-0D71DEAE53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54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901B0-CBB6-4846-B194-90E8927C5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598F7-FD5D-47B5-ACD4-80DB692EE5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87C082-19DA-4AE7-AF20-5FEE620F4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5FDCEF-A24C-4A88-9BBF-FC8D1F29B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89BC-7B5B-4AF1-8EAB-C6E6FB104203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B3049B-8DD4-4ECC-BC37-8719DBD30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268BF0-04D8-4A7F-B565-1EB9412A3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63A9-3D55-41D4-893F-0D71DEAE53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77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805BB-49FC-4CA6-A065-A657FCEB9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1A14CA-5FD9-4A39-8A24-626E94E011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17E699-C0BE-47CE-8027-732FCB4534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753315-0E55-4685-8616-77A23E7B4D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46F621-D6CF-42D1-B44C-24B65EB304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07B537-2AED-4F1A-BD54-914018847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89BC-7B5B-4AF1-8EAB-C6E6FB104203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7638F5-CE8C-48A9-AF84-531D2182C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700A8E-F6D4-497B-99CA-D887B04DA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63A9-3D55-41D4-893F-0D71DEAE53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704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DE21E-BA10-4EED-ABF9-44CB7D96E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0E5DBD-AE10-40CE-A25E-18DD42D9F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89BC-7B5B-4AF1-8EAB-C6E6FB104203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A75EFC-FA53-4C12-83BB-90AAE4A3B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C0B51A-2C08-47F8-BFF2-5A666FC8E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63A9-3D55-41D4-893F-0D71DEAE53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44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035CD6-8C5C-4994-8EC9-B77CA2CA9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89BC-7B5B-4AF1-8EAB-C6E6FB104203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C9C253-E10B-47A7-B78D-5D27D84E9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BBE3B-E81C-4B06-95B9-FE92AF30A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63A9-3D55-41D4-893F-0D71DEAE53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588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B11CC-BF2A-4412-86F8-95160FDB5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6036D-3997-4881-AA52-C3199F6B3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DE4CEA-BE63-4E84-9AC2-13CD6B28C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F6E136-FFEC-43DB-A6BD-23FD7F9B4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89BC-7B5B-4AF1-8EAB-C6E6FB104203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E62EB-294D-4E0D-9A96-0667ACD20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B8BEA6-5AE8-4FAF-962C-7CA343B73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63A9-3D55-41D4-893F-0D71DEAE53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726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D14A1-5BC5-4937-B0F1-EA17019A7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F66356-AE23-41F4-B4A0-56C7CF09AE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EB5603-F3C2-4E40-8622-2D63C3910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58B22-559D-499A-95C3-C661DFDFD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89BC-7B5B-4AF1-8EAB-C6E6FB104203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49F22-31CD-4F5C-ABF6-6C2563E1B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9D0C02-BEF1-40A4-AD6E-DCE36AB5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63A9-3D55-41D4-893F-0D71DEAE53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70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4BD7D6-2B08-4C9A-838D-E61301848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71AE73-CA68-4C56-B8E6-EEECFA68B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D3382-C8B0-4790-B212-BCCDA0ACFB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D89BC-7B5B-4AF1-8EAB-C6E6FB104203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BD380-04E8-43B4-BDB4-5222A22B8A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607C9-19CF-45B8-A8B9-963A86378F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A63A9-3D55-41D4-893F-0D71DEAE53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13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3061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8" name="Group 15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598B0A5-4687-4DC5-8877-FA6E583132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49152" y="4808998"/>
            <a:ext cx="5344578" cy="17778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PSO Cybersecurity </a:t>
            </a:r>
            <a:b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Council</a:t>
            </a:r>
            <a:b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producesupply.org</a:t>
            </a: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44C110BA-81E8-4247-853A-5F2B93E92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37825"/>
          </a:xfrm>
          <a:custGeom>
            <a:avLst/>
            <a:gdLst>
              <a:gd name="connsiteX0" fmla="*/ 0 w 12192000"/>
              <a:gd name="connsiteY0" fmla="*/ 0 h 4537825"/>
              <a:gd name="connsiteX1" fmla="*/ 12192000 w 12192000"/>
              <a:gd name="connsiteY1" fmla="*/ 0 h 4537825"/>
              <a:gd name="connsiteX2" fmla="*/ 12192000 w 12192000"/>
              <a:gd name="connsiteY2" fmla="*/ 3020937 h 4537825"/>
              <a:gd name="connsiteX3" fmla="*/ 12192000 w 12192000"/>
              <a:gd name="connsiteY3" fmla="*/ 3213062 h 4537825"/>
              <a:gd name="connsiteX4" fmla="*/ 12192000 w 12192000"/>
              <a:gd name="connsiteY4" fmla="*/ 4188880 h 4537825"/>
              <a:gd name="connsiteX5" fmla="*/ 12113803 w 12192000"/>
              <a:gd name="connsiteY5" fmla="*/ 4197163 h 4537825"/>
              <a:gd name="connsiteX6" fmla="*/ 6753597 w 12192000"/>
              <a:gd name="connsiteY6" fmla="*/ 4520720 h 4537825"/>
              <a:gd name="connsiteX7" fmla="*/ 400746 w 12192000"/>
              <a:gd name="connsiteY7" fmla="*/ 4349377 h 4537825"/>
              <a:gd name="connsiteX8" fmla="*/ 0 w 12192000"/>
              <a:gd name="connsiteY8" fmla="*/ 4312401 h 4537825"/>
              <a:gd name="connsiteX9" fmla="*/ 0 w 12192000"/>
              <a:gd name="connsiteY9" fmla="*/ 3213062 h 4537825"/>
              <a:gd name="connsiteX10" fmla="*/ 0 w 12192000"/>
              <a:gd name="connsiteY10" fmla="*/ 3020937 h 4537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4537825">
                <a:moveTo>
                  <a:pt x="0" y="0"/>
                </a:moveTo>
                <a:lnTo>
                  <a:pt x="12192000" y="0"/>
                </a:lnTo>
                <a:lnTo>
                  <a:pt x="12192000" y="3020937"/>
                </a:lnTo>
                <a:lnTo>
                  <a:pt x="12192000" y="3213062"/>
                </a:lnTo>
                <a:lnTo>
                  <a:pt x="12192000" y="4188880"/>
                </a:lnTo>
                <a:lnTo>
                  <a:pt x="12113803" y="4197163"/>
                </a:lnTo>
                <a:cubicBezTo>
                  <a:pt x="10139508" y="4395112"/>
                  <a:pt x="8237152" y="4488115"/>
                  <a:pt x="6753597" y="4520720"/>
                </a:cubicBezTo>
                <a:cubicBezTo>
                  <a:pt x="4940362" y="4560569"/>
                  <a:pt x="2657278" y="4541239"/>
                  <a:pt x="400746" y="4349377"/>
                </a:cubicBezTo>
                <a:lnTo>
                  <a:pt x="0" y="4312401"/>
                </a:lnTo>
                <a:lnTo>
                  <a:pt x="0" y="3213062"/>
                </a:lnTo>
                <a:lnTo>
                  <a:pt x="0" y="3020937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F843BA-DBD0-4652-BBCF-D58380DD84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279" y="1202390"/>
            <a:ext cx="6620485" cy="269784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0F7810E-0809-4EBC-9395-E24648B48369}"/>
              </a:ext>
            </a:extLst>
          </p:cNvPr>
          <p:cNvSpPr txBox="1"/>
          <p:nvPr/>
        </p:nvSpPr>
        <p:spPr>
          <a:xfrm>
            <a:off x="5121632" y="4868213"/>
            <a:ext cx="6281873" cy="177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/>
              <a:t>Producesupply.org (PSO) is a consortium of some of North America's leading produce suppliers who are working to facilitate  E-commerce adoption in the produce supply chain.</a:t>
            </a:r>
          </a:p>
        </p:txBody>
      </p:sp>
    </p:spTree>
    <p:extLst>
      <p:ext uri="{BB962C8B-B14F-4D97-AF65-F5344CB8AC3E}">
        <p14:creationId xmlns:p14="http://schemas.microsoft.com/office/powerpoint/2010/main" val="2089878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82DC263-9273-4034-A798-8C377C649C9C}"/>
              </a:ext>
            </a:extLst>
          </p:cNvPr>
          <p:cNvSpPr txBox="1">
            <a:spLocks/>
          </p:cNvSpPr>
          <p:nvPr/>
        </p:nvSpPr>
        <p:spPr>
          <a:xfrm>
            <a:off x="259350" y="123711"/>
            <a:ext cx="74741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Who is PSO.org?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3DA8A6-4B2F-47F0-B28D-0048C75DA864}"/>
              </a:ext>
            </a:extLst>
          </p:cNvPr>
          <p:cNvSpPr txBox="1"/>
          <p:nvPr/>
        </p:nvSpPr>
        <p:spPr>
          <a:xfrm>
            <a:off x="80219" y="1803348"/>
            <a:ext cx="10172914" cy="34506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 </a:t>
            </a:r>
            <a:r>
              <a:rPr lang="en-US" sz="2400" dirty="0"/>
              <a:t>Produce Supply.org is a not-for-profit LLC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We assist suppliers in the industry work through and take advantage of technology trends and initiatives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Conceived in 2000 at PMA Fresh Summit in Anaheim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Reaction to the influx of E-Commerce B2B vendors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14 charter members – Stronger together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Other ongoing initiatives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Traceability - PTI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RFID – Walmart 2003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Blockchain – IBM Food Trust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Cybersecurity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PSO Cybersecurity Council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485E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E4BA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746C16E-F5F4-4D6C-8C77-A7CBB26F01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4442" y="3131100"/>
            <a:ext cx="1462088" cy="5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335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82DC263-9273-4034-A798-8C377C649C9C}"/>
              </a:ext>
            </a:extLst>
          </p:cNvPr>
          <p:cNvSpPr txBox="1">
            <a:spLocks/>
          </p:cNvSpPr>
          <p:nvPr/>
        </p:nvSpPr>
        <p:spPr>
          <a:xfrm>
            <a:off x="259350" y="123711"/>
            <a:ext cx="74741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PSO Cybersecurity Council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485E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E4BA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746C16E-F5F4-4D6C-8C77-A7CBB26F01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4442" y="3131100"/>
            <a:ext cx="1462088" cy="5958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B1E3D87-EE8D-4A5A-895D-7E5AE8DFC98D}"/>
              </a:ext>
            </a:extLst>
          </p:cNvPr>
          <p:cNvSpPr txBox="1"/>
          <p:nvPr/>
        </p:nvSpPr>
        <p:spPr>
          <a:xfrm>
            <a:off x="200189" y="1201234"/>
            <a:ext cx="94714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Our objective: </a:t>
            </a:r>
            <a:r>
              <a:rPr lang="en-US" i="1" dirty="0"/>
              <a:t>The primary purpose of this initiative in its simplest form is to keep produce industry suppliers safer from cyber-attack.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AF2281A-6C80-4897-8A58-AF43FB25A312}"/>
              </a:ext>
            </a:extLst>
          </p:cNvPr>
          <p:cNvSpPr txBox="1"/>
          <p:nvPr/>
        </p:nvSpPr>
        <p:spPr>
          <a:xfrm>
            <a:off x="462738" y="1748077"/>
            <a:ext cx="8283141" cy="3577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Develop a culture of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transparency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 and shared communication amongst members and non-members.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Definition of a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lightweight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 framework, based on NIST standards that is specifically applicable to produce industry suppliers.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Creating a set of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actionable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 best practices categorized and based on the above framework.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Develop ability to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extend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 standards to supply chain trading partners.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Continuously improve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on the best practices by using real world learnings and measured control monitoring.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Building an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outreach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 plan to market and distribute the set of best practices to produce suppliers.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A45896-15D3-4A51-AB12-F54DB56413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915" y="5196619"/>
            <a:ext cx="5048605" cy="140738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B9B80C8-AD98-4520-9F12-11EF40063BAC}"/>
              </a:ext>
            </a:extLst>
          </p:cNvPr>
          <p:cNvSpPr txBox="1"/>
          <p:nvPr/>
        </p:nvSpPr>
        <p:spPr>
          <a:xfrm>
            <a:off x="5530161" y="5457323"/>
            <a:ext cx="4621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NIST Cybersecurity Framework</a:t>
            </a:r>
          </a:p>
          <a:p>
            <a:r>
              <a:rPr lang="en-US" sz="2400" dirty="0"/>
              <a:t>May 31</a:t>
            </a:r>
            <a:r>
              <a:rPr lang="en-US" sz="2400" baseline="30000" dirty="0"/>
              <a:t>st</a:t>
            </a:r>
            <a:r>
              <a:rPr lang="en-US" sz="2400" dirty="0"/>
              <a:t>, 2022 – Target Completion</a:t>
            </a:r>
          </a:p>
        </p:txBody>
      </p:sp>
    </p:spTree>
    <p:extLst>
      <p:ext uri="{BB962C8B-B14F-4D97-AF65-F5344CB8AC3E}">
        <p14:creationId xmlns:p14="http://schemas.microsoft.com/office/powerpoint/2010/main" val="528115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82DC263-9273-4034-A798-8C377C649C9C}"/>
              </a:ext>
            </a:extLst>
          </p:cNvPr>
          <p:cNvSpPr txBox="1">
            <a:spLocks/>
          </p:cNvSpPr>
          <p:nvPr/>
        </p:nvSpPr>
        <p:spPr>
          <a:xfrm>
            <a:off x="259350" y="123711"/>
            <a:ext cx="74741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Our  Members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485E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E4BA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746C16E-F5F4-4D6C-8C77-A7CBB26F01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4442" y="3131100"/>
            <a:ext cx="1462088" cy="595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3775B88-2278-4C7D-BD03-D3604BF190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849" y="1523076"/>
            <a:ext cx="1609950" cy="69542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B626BF0-1B80-4F6F-8CF2-45F43A3C39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1855" y="1523076"/>
            <a:ext cx="1752845" cy="68589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6FA9CCC-78D2-4A3D-9F88-8F86BF94B1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58982" y="1523076"/>
            <a:ext cx="2162477" cy="73352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5FA94FB-051F-48E5-A39F-624CA241846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37816" y="1356364"/>
            <a:ext cx="1390844" cy="106694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58EF0CD-B536-436D-A53B-3CCA8D5CF83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7849" y="2520669"/>
            <a:ext cx="1800476" cy="77163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E87E433-AD6A-4CA3-B125-CD4BE30C380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17367" y="2433295"/>
            <a:ext cx="2076740" cy="74305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F155172-2793-45E4-B70A-B820D76FA38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354926" y="2423313"/>
            <a:ext cx="1838582" cy="106694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7ED4AC6-A1BC-44E8-B22D-A6853ABE389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7534" y="3681652"/>
            <a:ext cx="2381582" cy="106694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B0D98417-FD5C-4002-B2F9-F41DE3DA4A2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22474" y="3714585"/>
            <a:ext cx="1543265" cy="1171739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79C474A-E9DC-41AF-908A-5A41EE980C7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000177" y="3762625"/>
            <a:ext cx="1432260" cy="985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102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E266D24B4C404588A2898CBF77388D" ma:contentTypeVersion="14" ma:contentTypeDescription="Create a new document." ma:contentTypeScope="" ma:versionID="158a9df966b376517a866580ed17f675">
  <xsd:schema xmlns:xsd="http://www.w3.org/2001/XMLSchema" xmlns:xs="http://www.w3.org/2001/XMLSchema" xmlns:p="http://schemas.microsoft.com/office/2006/metadata/properties" xmlns:ns3="c8838e8e-a66c-4078-84c4-c75401048c0d" xmlns:ns4="779ee6af-72d5-49c6-bbe2-2b5c35c88745" targetNamespace="http://schemas.microsoft.com/office/2006/metadata/properties" ma:root="true" ma:fieldsID="ed46ccaae9c56a1f8b4a0b73cc9bb085" ns3:_="" ns4:_="">
    <xsd:import namespace="c8838e8e-a66c-4078-84c4-c75401048c0d"/>
    <xsd:import namespace="779ee6af-72d5-49c6-bbe2-2b5c35c8874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838e8e-a66c-4078-84c4-c75401048c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9ee6af-72d5-49c6-bbe2-2b5c35c8874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E50EF7-818D-4425-9C7E-9526A2FA87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F743EC-C2C3-41EF-BFE6-8C93AC848B9E}">
  <ds:schemaRefs>
    <ds:schemaRef ds:uri="779ee6af-72d5-49c6-bbe2-2b5c35c88745"/>
    <ds:schemaRef ds:uri="c8838e8e-a66c-4078-84c4-c75401048c0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DA6EEDB-660F-45E1-8B21-E7C847FA1AEE}">
  <ds:schemaRefs>
    <ds:schemaRef ds:uri="779ee6af-72d5-49c6-bbe2-2b5c35c88745"/>
    <ds:schemaRef ds:uri="c8838e8e-a66c-4078-84c4-c75401048c0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250</Words>
  <Application>Microsoft Office PowerPoint</Application>
  <PresentationFormat>Widescreen</PresentationFormat>
  <Paragraphs>31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PSO Cybersecurity  Council producesupply.org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PSO Cybersecurity Council: Kick Off Meeting</dc:title>
  <dc:creator>Johnny McGuire</dc:creator>
  <cp:lastModifiedBy>Johnny McGuire</cp:lastModifiedBy>
  <cp:revision>19</cp:revision>
  <cp:lastPrinted>2022-01-19T18:06:18Z</cp:lastPrinted>
  <dcterms:created xsi:type="dcterms:W3CDTF">2021-12-21T00:24:00Z</dcterms:created>
  <dcterms:modified xsi:type="dcterms:W3CDTF">2022-03-31T20:58:03Z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0x01010055E266D24B4C404588A2898CBF77388D</vt:lpwstr>
  </property>
</Properties>
</file>